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mfortaa" panose="020B0604020202020204" charset="0"/>
      <p:regular r:id="rId54"/>
      <p:bold r:id="rId55"/>
    </p:embeddedFont>
    <p:embeddedFont>
      <p:font typeface="Comfortaa Medium" panose="020B0604020202020204" charset="0"/>
      <p:regular r:id="rId56"/>
      <p:bold r:id="rId57"/>
    </p:embeddedFont>
    <p:embeddedFont>
      <p:font typeface="Fira Sans" panose="020B0503050000020004" pitchFamily="34" charset="0"/>
      <p:regular r:id="rId58"/>
      <p:bold r:id="rId59"/>
      <p:italic r:id="rId60"/>
      <p:boldItalic r:id="rId61"/>
    </p:embeddedFont>
    <p:embeddedFont>
      <p:font typeface="Fira Sans Light" panose="020B0403050000020004" pitchFamily="34" charset="0"/>
      <p:regular r:id="rId62"/>
      <p:bold r:id="rId63"/>
      <p:italic r:id="rId64"/>
      <p:boldItalic r:id="rId65"/>
    </p:embeddedFont>
    <p:embeddedFont>
      <p:font typeface="Fira Sans Medium" panose="020B0603050000020004" pitchFamily="34" charset="0"/>
      <p:regular r:id="rId66"/>
      <p:bold r:id="rId67"/>
      <p:italic r:id="rId68"/>
      <p:boldItalic r:id="rId69"/>
    </p:embeddedFont>
    <p:embeddedFont>
      <p:font typeface="Lexend" panose="020B0604020202020204" charset="0"/>
      <p:regular r:id="rId70"/>
      <p:bold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gWqUZqgf7uIy8raK9MfMZ647G5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21" y="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font" Target="fonts/font2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84420fa6f2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4" name="Google Shape;254;g184420fa6f2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4420fa6f2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184420fa6f2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84420fa6f2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g184420fa6f2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b6b268dd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g18b6b268d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4420fa6f2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g184420fa6f2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4420fa6f2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184420fa6f2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84420fa6f2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84420fa6f2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8a9f785dc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g18a9f785dc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84420fa6f2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g184420fa6f2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4420fa6f2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g184420fa6f2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88c9127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1888c9127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84420fa6f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7" name="Google Shape;407;g184420fa6f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84420fa6f2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84420fa6f2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4420fa6f2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4" name="Google Shape;434;g184420fa6f2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84420fa6f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g184420fa6f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84420fa6f2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0" name="Google Shape;460;g184420fa6f2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84420fa6f2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g184420fa6f2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84420fa6f2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9" name="Google Shape;489;g184420fa6f2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84420fa6f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1" name="Google Shape;501;g184420fa6f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84420fa6f2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1" name="Google Shape;511;g184420fa6f2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84420fa6f2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1" name="Google Shape;521;g184420fa6f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4420fa6f2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g184420fa6f2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8a60ec4982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1" name="Google Shape;531;g18a60ec4982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8f0befd96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8f0befd96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8f0befd96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8f0befd96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8f0befd9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8f0befd96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84420fa6f2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6" name="Google Shape;566;g184420fa6f2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8a60ec498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g18a60ec498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5" name="Google Shape;6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5" name="Google Shape;6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84420fa6f2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6" name="Google Shape;626;g184420fa6f2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0" name="Google Shape;6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89960646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g1889960646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78f6f15b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9" name="Google Shape;659;g178f6f15b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78f6f15b4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5" name="Google Shape;675;g178f6f15b4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8b6b268ddf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1" name="Google Shape;691;g18b6b268ddf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78f6f15b4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2" name="Google Shape;702;g178f6f15b4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78f6f15b4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2" name="Google Shape;712;g178f6f15b4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78f6f15b43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5" name="Google Shape;725;g178f6f15b43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3" name="Google Shape;7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7" name="Google Shape;7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88c9127fa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g1888c9127fa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84420fa6f2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g184420fa6f2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8a9f785d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18a9f785d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84420fa6f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184420fa6f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4420fa6f2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g184420fa6f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3664099"/>
            <a:ext cx="10202625" cy="4988243"/>
            <a:chOff x="0" y="-1925067"/>
            <a:chExt cx="13603500" cy="6650992"/>
          </a:xfrm>
        </p:grpSpPr>
        <p:sp>
          <p:nvSpPr>
            <p:cNvPr id="85" name="Google Shape;85;p1"/>
            <p:cNvSpPr txBox="1"/>
            <p:nvPr/>
          </p:nvSpPr>
          <p:spPr>
            <a:xfrm>
              <a:off x="0" y="-1925067"/>
              <a:ext cx="13603500" cy="49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999"/>
                <a:buFont typeface="Arial"/>
                <a:buNone/>
              </a:pPr>
              <a:r>
                <a:rPr lang="en-US" sz="11999" b="1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Churn Prediction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0" y="3920745"/>
              <a:ext cx="13603473" cy="805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99"/>
                <a:buFont typeface="Arial"/>
                <a:buNone/>
              </a:pPr>
              <a:r>
                <a:rPr lang="en-US" sz="3599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Group 4: MOD (Mother of Dataset)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4328902" y="2317173"/>
            <a:ext cx="7321033" cy="6340049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2122944" y="7035126"/>
            <a:ext cx="4970154" cy="4304177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2336342" y="5954842"/>
            <a:ext cx="2271679" cy="1967285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3737770" y="373605"/>
            <a:ext cx="3799619" cy="3290488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grpSp>
        <p:nvGrpSpPr>
          <p:cNvPr id="91" name="Google Shape;91;p1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1293956" y="104415"/>
              <a:ext cx="432316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Rakamin Academy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" name="Google Shape;93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05010" cy="781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4420fa6f2_0_248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257" name="Google Shape;257;g184420fa6f2_0_248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pic>
        <p:nvPicPr>
          <p:cNvPr id="258" name="Google Shape;258;g184420fa6f2_0_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2425658"/>
            <a:ext cx="5366081" cy="32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84420fa6f2_0_2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1791" y="2425658"/>
            <a:ext cx="5366081" cy="326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84420fa6f2_0_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1794" y="6476908"/>
            <a:ext cx="5366082" cy="326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84420fa6f2_0_2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700" y="6476895"/>
            <a:ext cx="5480629" cy="326899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84420fa6f2_0_248"/>
          <p:cNvSpPr txBox="1"/>
          <p:nvPr/>
        </p:nvSpPr>
        <p:spPr>
          <a:xfrm>
            <a:off x="1028700" y="962025"/>
            <a:ext cx="7241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Univariate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84420fa6f2_0_248"/>
          <p:cNvSpPr txBox="1"/>
          <p:nvPr/>
        </p:nvSpPr>
        <p:spPr>
          <a:xfrm>
            <a:off x="12207877" y="5662748"/>
            <a:ext cx="6256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865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3">
                <a:latin typeface="Fira Sans Light"/>
                <a:ea typeface="Fira Sans Light"/>
                <a:cs typeface="Fira Sans Light"/>
                <a:sym typeface="Fira Sans Light"/>
              </a:rPr>
              <a:t>Distribution is Right/Positively skewed.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64" name="Google Shape;264;g184420fa6f2_0_248"/>
          <p:cNvSpPr txBox="1"/>
          <p:nvPr/>
        </p:nvSpPr>
        <p:spPr>
          <a:xfrm>
            <a:off x="3102884" y="5688185"/>
            <a:ext cx="15261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Tenure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84420fa6f2_0_248"/>
          <p:cNvSpPr txBox="1"/>
          <p:nvPr/>
        </p:nvSpPr>
        <p:spPr>
          <a:xfrm>
            <a:off x="7792383" y="5694650"/>
            <a:ext cx="3535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Warehouse to 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84420fa6f2_0_248"/>
          <p:cNvSpPr txBox="1"/>
          <p:nvPr/>
        </p:nvSpPr>
        <p:spPr>
          <a:xfrm>
            <a:off x="7944211" y="9698276"/>
            <a:ext cx="3207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Order 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84420fa6f2_0_248"/>
          <p:cNvSpPr txBox="1"/>
          <p:nvPr/>
        </p:nvSpPr>
        <p:spPr>
          <a:xfrm>
            <a:off x="2438400" y="9775027"/>
            <a:ext cx="3334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Cashback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4420fa6f2_0_274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273" name="Google Shape;273;g184420fa6f2_0_274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274" name="Google Shape;274;g184420fa6f2_0_274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275" name="Google Shape;275;g184420fa6f2_0_274"/>
          <p:cNvSpPr txBox="1"/>
          <p:nvPr/>
        </p:nvSpPr>
        <p:spPr>
          <a:xfrm>
            <a:off x="1028700" y="1028700"/>
            <a:ext cx="116787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Multivariate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84420fa6f2_0_274"/>
          <p:cNvSpPr txBox="1"/>
          <p:nvPr/>
        </p:nvSpPr>
        <p:spPr>
          <a:xfrm>
            <a:off x="9389125" y="2641800"/>
            <a:ext cx="8441700" cy="66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Pada kasus Churn Prediction,</a:t>
            </a:r>
            <a:r>
              <a:rPr lang="en-US" sz="2499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kolom </a:t>
            </a:r>
            <a:r>
              <a:rPr lang="en-US" sz="2499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target</a:t>
            </a:r>
            <a:r>
              <a:rPr lang="en-US" sz="2499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499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adalah</a:t>
            </a:r>
            <a:r>
              <a:rPr lang="en-US" sz="2499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Churn, </a:t>
            </a:r>
            <a:r>
              <a:rPr lang="en-US" sz="2499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feature dapat menggunakan kolom </a:t>
            </a:r>
            <a:r>
              <a:rPr lang="en-US" sz="2499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</a:t>
            </a:r>
            <a:r>
              <a:rPr lang="en-US" sz="2499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ariabel </a:t>
            </a:r>
            <a:r>
              <a:rPr lang="en-US" sz="2499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</a:t>
            </a:r>
            <a:r>
              <a:rPr lang="en-US" sz="2499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umerik seperti =  Tenure, WarehouseToHome, HourSpendOnApp, NumberOfDeviceRegistered, NumberOfAddress,</a:t>
            </a:r>
            <a:r>
              <a:rPr lang="en-US" sz="2499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499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OrderAmountHikeFromlastYear, CouponUsed, OrderCount, DaySinceLastOrder, CashbackAmount. </a:t>
            </a:r>
            <a:endParaRPr sz="2499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2499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Dengan </a:t>
            </a:r>
            <a:r>
              <a:rPr lang="en-US" sz="2499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r>
              <a:rPr lang="en-US" sz="2499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orrelation matrix,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korelasi yang perlu diperhatikan adalah CouponUsed dan OrderCount → 0.75</a:t>
            </a:r>
            <a:r>
              <a:rPr lang="en-US" sz="2499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2499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sedangkan untuk</a:t>
            </a:r>
            <a:r>
              <a:rPr lang="en-US" sz="2499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menentukan feature </a:t>
            </a:r>
            <a:r>
              <a:rPr lang="en-US" sz="2499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dibutuhkan tahapan setelah EDA yaitu pada tahapan</a:t>
            </a:r>
            <a:r>
              <a:rPr lang="en-US" sz="2499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Feature Selection </a:t>
            </a:r>
            <a:r>
              <a:rPr lang="en-US" sz="2499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dengan menggunakan</a:t>
            </a:r>
            <a:r>
              <a:rPr lang="en-US" sz="2499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Chi-Square.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2499" b="1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77" name="Google Shape;277;g184420fa6f2_0_2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75" y="2687850"/>
            <a:ext cx="8441774" cy="65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84420fa6f2_0_283"/>
          <p:cNvSpPr/>
          <p:nvPr/>
        </p:nvSpPr>
        <p:spPr>
          <a:xfrm rot="10800000">
            <a:off x="-1306661" y="4783886"/>
            <a:ext cx="4986036" cy="431793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283" name="Google Shape;283;g184420fa6f2_0_283"/>
          <p:cNvSpPr/>
          <p:nvPr/>
        </p:nvSpPr>
        <p:spPr>
          <a:xfrm rot="10800000">
            <a:off x="3057554" y="7465685"/>
            <a:ext cx="3483891" cy="3017066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284" name="Google Shape;284;g184420fa6f2_0_283"/>
          <p:cNvSpPr/>
          <p:nvPr/>
        </p:nvSpPr>
        <p:spPr>
          <a:xfrm rot="10800000">
            <a:off x="2777899" y="4003702"/>
            <a:ext cx="1800764" cy="155947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285" name="Google Shape;285;g184420fa6f2_0_283"/>
          <p:cNvSpPr/>
          <p:nvPr/>
        </p:nvSpPr>
        <p:spPr>
          <a:xfrm rot="10800000">
            <a:off x="304072" y="7798124"/>
            <a:ext cx="3375302" cy="2923028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286" name="Google Shape;286;g184420fa6f2_0_283"/>
          <p:cNvSpPr txBox="1"/>
          <p:nvPr/>
        </p:nvSpPr>
        <p:spPr>
          <a:xfrm>
            <a:off x="800100" y="495300"/>
            <a:ext cx="74985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7999">
                <a:latin typeface="Fira Sans Medium"/>
                <a:ea typeface="Fira Sans Medium"/>
                <a:cs typeface="Fira Sans Medium"/>
                <a:sym typeface="Fira Sans Medium"/>
              </a:rPr>
              <a:t>Descriptive Analytics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g184420fa6f2_0_283"/>
          <p:cNvGrpSpPr/>
          <p:nvPr/>
        </p:nvGrpSpPr>
        <p:grpSpPr>
          <a:xfrm>
            <a:off x="7634620" y="8278557"/>
            <a:ext cx="9819450" cy="1440394"/>
            <a:chOff x="0" y="-9525"/>
            <a:chExt cx="13092600" cy="1920525"/>
          </a:xfrm>
        </p:grpSpPr>
        <p:sp>
          <p:nvSpPr>
            <p:cNvPr id="288" name="Google Shape;288;g184420fa6f2_0_283"/>
            <p:cNvSpPr txBox="1"/>
            <p:nvPr/>
          </p:nvSpPr>
          <p:spPr>
            <a:xfrm>
              <a:off x="0" y="-9525"/>
              <a:ext cx="13092600" cy="1920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Menurut </a:t>
              </a:r>
              <a:r>
                <a:rPr lang="en-US" sz="2600" i="1">
                  <a:latin typeface="Fira Sans Light"/>
                  <a:ea typeface="Fira Sans Light"/>
                  <a:cs typeface="Fira Sans Light"/>
                  <a:sym typeface="Fira Sans Light"/>
                </a:rPr>
                <a:t>bar chart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 pelanggan yang </a:t>
              </a:r>
              <a:r>
                <a:rPr lang="en-US" sz="2600" b="1">
                  <a:latin typeface="Fira Sans"/>
                  <a:ea typeface="Fira Sans"/>
                  <a:cs typeface="Fira Sans"/>
                  <a:sym typeface="Fira Sans"/>
                </a:rPr>
                <a:t>mempunyai masa langganan</a:t>
              </a:r>
              <a:r>
                <a:rPr lang="en-US" sz="2600" b="1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2600" b="1">
                  <a:latin typeface="Fira Sans"/>
                  <a:ea typeface="Fira Sans"/>
                  <a:cs typeface="Fira Sans"/>
                  <a:sym typeface="Fira Sans"/>
                </a:rPr>
                <a:t>singkat</a:t>
              </a:r>
              <a:r>
                <a:rPr lang="en-US" sz="2600" b="1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terlihat tinggi Churn-nya dibandingkan dengan masa langganan yang lain.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184420fa6f2_0_283"/>
            <p:cNvSpPr txBox="1"/>
            <p:nvPr/>
          </p:nvSpPr>
          <p:spPr>
            <a:xfrm>
              <a:off x="0" y="1390392"/>
              <a:ext cx="1309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0" name="Google Shape;290;g184420fa6f2_0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576" y="2150003"/>
            <a:ext cx="12776201" cy="526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b6b268ddf_0_1"/>
          <p:cNvSpPr/>
          <p:nvPr/>
        </p:nvSpPr>
        <p:spPr>
          <a:xfrm rot="10800000">
            <a:off x="-1306661" y="4783886"/>
            <a:ext cx="4986036" cy="431793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296" name="Google Shape;296;g18b6b268ddf_0_1"/>
          <p:cNvSpPr/>
          <p:nvPr/>
        </p:nvSpPr>
        <p:spPr>
          <a:xfrm rot="10800000">
            <a:off x="3057554" y="7465685"/>
            <a:ext cx="3483891" cy="3017066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297" name="Google Shape;297;g18b6b268ddf_0_1"/>
          <p:cNvSpPr/>
          <p:nvPr/>
        </p:nvSpPr>
        <p:spPr>
          <a:xfrm rot="10800000">
            <a:off x="2777899" y="4003702"/>
            <a:ext cx="1800764" cy="155947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298" name="Google Shape;298;g18b6b268ddf_0_1"/>
          <p:cNvSpPr/>
          <p:nvPr/>
        </p:nvSpPr>
        <p:spPr>
          <a:xfrm rot="10800000">
            <a:off x="304072" y="7798124"/>
            <a:ext cx="3375302" cy="2923028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grpSp>
        <p:nvGrpSpPr>
          <p:cNvPr id="299" name="Google Shape;299;g18b6b268ddf_0_1"/>
          <p:cNvGrpSpPr/>
          <p:nvPr/>
        </p:nvGrpSpPr>
        <p:grpSpPr>
          <a:xfrm>
            <a:off x="7634620" y="8278557"/>
            <a:ext cx="9819450" cy="1440394"/>
            <a:chOff x="0" y="-9525"/>
            <a:chExt cx="13092600" cy="1920525"/>
          </a:xfrm>
        </p:grpSpPr>
        <p:sp>
          <p:nvSpPr>
            <p:cNvPr id="300" name="Google Shape;300;g18b6b268ddf_0_1"/>
            <p:cNvSpPr txBox="1"/>
            <p:nvPr/>
          </p:nvSpPr>
          <p:spPr>
            <a:xfrm>
              <a:off x="0" y="-9525"/>
              <a:ext cx="13092600" cy="1920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Menurut </a:t>
              </a:r>
              <a:r>
                <a:rPr lang="en-US" sz="2600" i="1">
                  <a:latin typeface="Fira Sans Light"/>
                  <a:ea typeface="Fira Sans Light"/>
                  <a:cs typeface="Fira Sans Light"/>
                  <a:sym typeface="Fira Sans Light"/>
                </a:rPr>
                <a:t>bar chart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 pelanggan yang </a:t>
              </a:r>
              <a:r>
                <a:rPr lang="en-US" sz="2600" b="1">
                  <a:latin typeface="Fira Sans"/>
                  <a:ea typeface="Fira Sans"/>
                  <a:cs typeface="Fira Sans"/>
                  <a:sym typeface="Fira Sans"/>
                </a:rPr>
                <a:t>mengakses menggunakan mobile phone 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terlihat tinggi Churn-nya dibandingkan yang menggunakan computer.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8b6b268ddf_0_1"/>
            <p:cNvSpPr txBox="1"/>
            <p:nvPr/>
          </p:nvSpPr>
          <p:spPr>
            <a:xfrm>
              <a:off x="0" y="1390392"/>
              <a:ext cx="1309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2" name="Google Shape;302;g18b6b268ddf_0_1"/>
          <p:cNvPicPr preferRelativeResize="0"/>
          <p:nvPr/>
        </p:nvPicPr>
        <p:blipFill rotWithShape="1">
          <a:blip r:embed="rId3">
            <a:alphaModFix/>
          </a:blip>
          <a:srcRect r="66574" b="49794"/>
          <a:stretch/>
        </p:blipFill>
        <p:spPr>
          <a:xfrm>
            <a:off x="9518575" y="764050"/>
            <a:ext cx="5640350" cy="72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4420fa6f2_0_295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308" name="Google Shape;308;g184420fa6f2_0_295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310" name="Google Shape;310;g184420fa6f2_0_295"/>
          <p:cNvSpPr txBox="1"/>
          <p:nvPr/>
        </p:nvSpPr>
        <p:spPr>
          <a:xfrm>
            <a:off x="12654881" y="4470235"/>
            <a:ext cx="5633100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92320" marR="0" lvl="1" indent="-29616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43"/>
              <a:buFont typeface="Arial"/>
              <a:buChar char="•"/>
            </a:pPr>
            <a:r>
              <a:rPr lang="en-US" sz="2743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Terlihat </a:t>
            </a:r>
            <a:r>
              <a:rPr lang="en-US" sz="2743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semakin tinggi kupon yang digunakan</a:t>
            </a:r>
            <a:r>
              <a:rPr lang="en-US" sz="2743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semakin tinggi Churn</a:t>
            </a:r>
            <a:r>
              <a:rPr lang="en-US" sz="2743">
                <a:latin typeface="Fira Sans Light"/>
                <a:ea typeface="Fira Sans Light"/>
                <a:cs typeface="Fira Sans Light"/>
                <a:sym typeface="Fira Sans Light"/>
              </a:rPr>
              <a:t>-nya.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92320" marR="0" lvl="1" indent="-29616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43"/>
              <a:buFont typeface="Arial"/>
              <a:buChar char="•"/>
            </a:pPr>
            <a:r>
              <a:rPr lang="en-US" sz="2743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Selain itu, nilai Churn-nya juga meningkat pada</a:t>
            </a:r>
            <a:r>
              <a:rPr lang="en-US" sz="2743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743" b="1">
                <a:latin typeface="Fira Sans"/>
                <a:ea typeface="Fira Sans"/>
                <a:cs typeface="Fira Sans"/>
                <a:sym typeface="Fira Sans"/>
              </a:rPr>
              <a:t>pemberian</a:t>
            </a:r>
            <a:r>
              <a:rPr lang="en-US" sz="2743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Cashback yang </a:t>
            </a:r>
            <a:r>
              <a:rPr lang="en-US" sz="2743" b="1">
                <a:latin typeface="Fira Sans"/>
                <a:ea typeface="Fira Sans"/>
                <a:cs typeface="Fira Sans"/>
                <a:sym typeface="Fira Sans"/>
              </a:rPr>
              <a:t>tinggi</a:t>
            </a:r>
            <a:r>
              <a:rPr lang="en-US" sz="2743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8C5E4-A105-9E95-B89A-995CEE7BA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6" y="3424226"/>
            <a:ext cx="11590270" cy="48434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84420fa6f2_0_312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316" name="Google Shape;316;g184420fa6f2_0_312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317" name="Google Shape;317;g184420fa6f2_0_312"/>
          <p:cNvSpPr txBox="1"/>
          <p:nvPr/>
        </p:nvSpPr>
        <p:spPr>
          <a:xfrm>
            <a:off x="1906375" y="7773425"/>
            <a:ext cx="14032200" cy="187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lang="en-US" sz="28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Dilihat dari metode pembayaran, yang sering digunakan oleh pelanggan yang nilai churn tinggi adalah </a:t>
            </a:r>
            <a:r>
              <a:rPr lang="en-US" sz="28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debit card.</a:t>
            </a:r>
            <a:r>
              <a:rPr lang="en-US" sz="2899" b="1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899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Kategori belanja </a:t>
            </a:r>
            <a:r>
              <a:rPr lang="en-US" sz="28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Mobile Phone </a:t>
            </a:r>
            <a:r>
              <a:rPr lang="en-US" sz="2899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merupakan kategori yang </a:t>
            </a:r>
            <a:r>
              <a:rPr lang="en-US" sz="2899">
                <a:latin typeface="Fira Sans"/>
                <a:ea typeface="Fira Sans"/>
                <a:cs typeface="Fira Sans"/>
                <a:sym typeface="Fira Sans"/>
              </a:rPr>
              <a:t>memiliki nilai churn yang tinggi dibandingkan kategori yang lain.</a:t>
            </a:r>
            <a:endParaRPr sz="14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18" name="Google Shape;318;g184420fa6f2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850" y="2075225"/>
            <a:ext cx="5106300" cy="54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84420fa6f2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3019" y="2075217"/>
            <a:ext cx="8977107" cy="554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84420fa6f2_0_321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325" name="Google Shape;325;g184420fa6f2_0_321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pic>
        <p:nvPicPr>
          <p:cNvPr id="326" name="Google Shape;326;g184420fa6f2_0_321"/>
          <p:cNvPicPr preferRelativeResize="0"/>
          <p:nvPr/>
        </p:nvPicPr>
        <p:blipFill rotWithShape="1">
          <a:blip r:embed="rId3">
            <a:alphaModFix/>
          </a:blip>
          <a:srcRect l="33417" t="32989" r="32356" b="32972"/>
          <a:stretch/>
        </p:blipFill>
        <p:spPr>
          <a:xfrm>
            <a:off x="8757358" y="2374338"/>
            <a:ext cx="5979767" cy="508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84420fa6f2_0_321"/>
          <p:cNvPicPr preferRelativeResize="0"/>
          <p:nvPr/>
        </p:nvPicPr>
        <p:blipFill rotWithShape="1">
          <a:blip r:embed="rId3">
            <a:alphaModFix/>
          </a:blip>
          <a:srcRect l="65774" b="65962"/>
          <a:stretch/>
        </p:blipFill>
        <p:spPr>
          <a:xfrm>
            <a:off x="2596715" y="2374338"/>
            <a:ext cx="5979767" cy="508112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84420fa6f2_0_321"/>
          <p:cNvSpPr txBox="1"/>
          <p:nvPr/>
        </p:nvSpPr>
        <p:spPr>
          <a:xfrm>
            <a:off x="2183687" y="7668079"/>
            <a:ext cx="13007400" cy="187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lang="en-US" sz="2899">
                <a:latin typeface="Fira Sans Light"/>
                <a:ea typeface="Fira Sans Light"/>
                <a:cs typeface="Fira Sans Light"/>
                <a:sym typeface="Fira Sans Light"/>
              </a:rPr>
              <a:t>Berdasarkan kategori</a:t>
            </a:r>
            <a:r>
              <a:rPr lang="en-US" sz="28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gender, </a:t>
            </a:r>
            <a:r>
              <a:rPr lang="en-US" sz="28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pria</a:t>
            </a:r>
            <a:r>
              <a:rPr lang="en-US" sz="28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lebih </a:t>
            </a:r>
            <a:r>
              <a:rPr lang="en-US" sz="2899">
                <a:latin typeface="Fira Sans Light"/>
                <a:ea typeface="Fira Sans Light"/>
                <a:cs typeface="Fira Sans Light"/>
                <a:sym typeface="Fira Sans Light"/>
              </a:rPr>
              <a:t>tinggi nilai </a:t>
            </a:r>
            <a:r>
              <a:rPr lang="en-US" sz="28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churn-nya dibanding wanita. Pelanggan dengan </a:t>
            </a:r>
            <a:r>
              <a:rPr lang="en-US" sz="28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status single</a:t>
            </a:r>
            <a:r>
              <a:rPr lang="en-US" sz="28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99">
                <a:latin typeface="Fira Sans Light"/>
                <a:ea typeface="Fira Sans Light"/>
                <a:cs typeface="Fira Sans Light"/>
                <a:sym typeface="Fira Sans Light"/>
              </a:rPr>
              <a:t>mempunyai nilai </a:t>
            </a:r>
            <a:r>
              <a:rPr lang="en-US" sz="28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churn-nya lebih tinggi dibandingkan yang lain.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a9f785dcd_0_28"/>
          <p:cNvSpPr txBox="1"/>
          <p:nvPr/>
        </p:nvSpPr>
        <p:spPr>
          <a:xfrm>
            <a:off x="322855" y="4613525"/>
            <a:ext cx="1476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8a9f785dcd_0_28"/>
          <p:cNvSpPr/>
          <p:nvPr/>
        </p:nvSpPr>
        <p:spPr>
          <a:xfrm>
            <a:off x="-3563094" y="6077994"/>
            <a:ext cx="6379593" cy="5524757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335" name="Google Shape;335;g18a9f785dcd_0_28"/>
          <p:cNvSpPr/>
          <p:nvPr/>
        </p:nvSpPr>
        <p:spPr>
          <a:xfrm>
            <a:off x="1062065" y="7690292"/>
            <a:ext cx="3031438" cy="2625239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336" name="Google Shape;336;g18a9f785dcd_0_28"/>
          <p:cNvSpPr/>
          <p:nvPr/>
        </p:nvSpPr>
        <p:spPr>
          <a:xfrm>
            <a:off x="2986692" y="8575750"/>
            <a:ext cx="2144629" cy="1857259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337" name="Google Shape;337;g18a9f785dcd_0_28"/>
          <p:cNvSpPr txBox="1"/>
          <p:nvPr/>
        </p:nvSpPr>
        <p:spPr>
          <a:xfrm>
            <a:off x="584950" y="1191050"/>
            <a:ext cx="12874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7200" b="1">
                <a:solidFill>
                  <a:srgbClr val="A4E473"/>
                </a:solidFill>
                <a:latin typeface="Comfortaa"/>
                <a:ea typeface="Comfortaa"/>
                <a:cs typeface="Comfortaa"/>
                <a:sym typeface="Comfortaa"/>
              </a:rPr>
              <a:t>Data Pre-Processing</a:t>
            </a:r>
            <a:endParaRPr sz="7200" b="1" i="0" u="none" strike="noStrike" cap="none">
              <a:solidFill>
                <a:srgbClr val="A4E47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38" name="Google Shape;338;g18a9f785dcd_0_28"/>
          <p:cNvCxnSpPr/>
          <p:nvPr/>
        </p:nvCxnSpPr>
        <p:spPr>
          <a:xfrm>
            <a:off x="584957" y="2380058"/>
            <a:ext cx="10086300" cy="0"/>
          </a:xfrm>
          <a:prstGeom prst="straightConnector1">
            <a:avLst/>
          </a:prstGeom>
          <a:noFill/>
          <a:ln w="38100" cap="rnd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9" name="Google Shape;339;g18a9f785dcd_0_28"/>
          <p:cNvSpPr/>
          <p:nvPr/>
        </p:nvSpPr>
        <p:spPr>
          <a:xfrm>
            <a:off x="13202890" y="-5924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340" name="Google Shape;340;g18a9f785dcd_0_28"/>
          <p:cNvSpPr/>
          <p:nvPr/>
        </p:nvSpPr>
        <p:spPr>
          <a:xfrm>
            <a:off x="3447825" y="358842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 w="9525" cap="flat" cmpd="sng">
            <a:solidFill>
              <a:srgbClr val="A4E4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41" name="Google Shape;341;g18a9f785dcd_0_28"/>
          <p:cNvGrpSpPr/>
          <p:nvPr/>
        </p:nvGrpSpPr>
        <p:grpSpPr>
          <a:xfrm>
            <a:off x="739350" y="3006500"/>
            <a:ext cx="3156600" cy="1919350"/>
            <a:chOff x="369675" y="1960450"/>
            <a:chExt cx="1578300" cy="959675"/>
          </a:xfrm>
        </p:grpSpPr>
        <p:sp>
          <p:nvSpPr>
            <p:cNvPr id="342" name="Google Shape;342;g18a9f785dcd_0_28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43" name="Google Shape;343;g18a9f785dcd_0_28"/>
            <p:cNvSpPr txBox="1"/>
            <p:nvPr/>
          </p:nvSpPr>
          <p:spPr>
            <a:xfrm>
              <a:off x="369675" y="2473725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Data Cleansing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44" name="Google Shape;344;g18a9f785dcd_0_28"/>
          <p:cNvGrpSpPr/>
          <p:nvPr/>
        </p:nvGrpSpPr>
        <p:grpSpPr>
          <a:xfrm>
            <a:off x="11055775" y="3006500"/>
            <a:ext cx="3074400" cy="2224150"/>
            <a:chOff x="5527887" y="1960450"/>
            <a:chExt cx="1537200" cy="1112075"/>
          </a:xfrm>
        </p:grpSpPr>
        <p:sp>
          <p:nvSpPr>
            <p:cNvPr id="345" name="Google Shape;345;g18a9f785dcd_0_28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46" name="Google Shape;346;g18a9f785dcd_0_28"/>
            <p:cNvSpPr txBox="1"/>
            <p:nvPr/>
          </p:nvSpPr>
          <p:spPr>
            <a:xfrm>
              <a:off x="5527887" y="26261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Feature Engineering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47" name="Google Shape;347;g18a9f785dcd_0_28"/>
          <p:cNvSpPr/>
          <p:nvPr/>
        </p:nvSpPr>
        <p:spPr>
          <a:xfrm>
            <a:off x="6876275" y="358842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g18a9f785dcd_0_28"/>
          <p:cNvSpPr/>
          <p:nvPr/>
        </p:nvSpPr>
        <p:spPr>
          <a:xfrm>
            <a:off x="10368175" y="358842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9" name="Google Shape;349;g18a9f785dcd_0_28"/>
          <p:cNvSpPr txBox="1"/>
          <p:nvPr/>
        </p:nvSpPr>
        <p:spPr>
          <a:xfrm>
            <a:off x="506405" y="6761475"/>
            <a:ext cx="1476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8a9f785dcd_0_28"/>
          <p:cNvSpPr/>
          <p:nvPr/>
        </p:nvSpPr>
        <p:spPr>
          <a:xfrm>
            <a:off x="3631375" y="581257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 w="9525" cap="flat" cmpd="sng">
            <a:solidFill>
              <a:srgbClr val="A4E4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51" name="Google Shape;351;g18a9f785dcd_0_28"/>
          <p:cNvGrpSpPr/>
          <p:nvPr/>
        </p:nvGrpSpPr>
        <p:grpSpPr>
          <a:xfrm>
            <a:off x="1380100" y="5230650"/>
            <a:ext cx="3156600" cy="2376550"/>
            <a:chOff x="369675" y="1960450"/>
            <a:chExt cx="1578300" cy="1188275"/>
          </a:xfrm>
        </p:grpSpPr>
        <p:sp>
          <p:nvSpPr>
            <p:cNvPr id="352" name="Google Shape;352;g18a9f785dcd_0_28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53" name="Google Shape;353;g18a9f785dcd_0_28"/>
            <p:cNvSpPr txBox="1"/>
            <p:nvPr/>
          </p:nvSpPr>
          <p:spPr>
            <a:xfrm>
              <a:off x="369675" y="2702325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Handle Missing Values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54" name="Google Shape;354;g18a9f785dcd_0_28"/>
          <p:cNvGrpSpPr/>
          <p:nvPr/>
        </p:nvGrpSpPr>
        <p:grpSpPr>
          <a:xfrm>
            <a:off x="4031975" y="5230650"/>
            <a:ext cx="3074400" cy="2376550"/>
            <a:chOff x="2114712" y="1960450"/>
            <a:chExt cx="1537200" cy="1188275"/>
          </a:xfrm>
        </p:grpSpPr>
        <p:sp>
          <p:nvSpPr>
            <p:cNvPr id="355" name="Google Shape;355;g18a9f785dcd_0_28"/>
            <p:cNvSpPr/>
            <p:nvPr/>
          </p:nvSpPr>
          <p:spPr>
            <a:xfrm>
              <a:off x="2586168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56" name="Google Shape;356;g18a9f785dcd_0_28"/>
            <p:cNvSpPr txBox="1"/>
            <p:nvPr/>
          </p:nvSpPr>
          <p:spPr>
            <a:xfrm>
              <a:off x="2114712" y="27023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Handle Duplicated Data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57" name="Google Shape;357;g18a9f785dcd_0_28"/>
          <p:cNvGrpSpPr/>
          <p:nvPr/>
        </p:nvGrpSpPr>
        <p:grpSpPr>
          <a:xfrm>
            <a:off x="6906450" y="5230650"/>
            <a:ext cx="2656200" cy="2300350"/>
            <a:chOff x="3932950" y="1960450"/>
            <a:chExt cx="1328100" cy="1150175"/>
          </a:xfrm>
        </p:grpSpPr>
        <p:sp>
          <p:nvSpPr>
            <p:cNvPr id="358" name="Google Shape;358;g18a9f785dcd_0_28"/>
            <p:cNvSpPr/>
            <p:nvPr/>
          </p:nvSpPr>
          <p:spPr>
            <a:xfrm>
              <a:off x="4290102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59" name="Google Shape;359;g18a9f785dcd_0_28"/>
            <p:cNvSpPr txBox="1"/>
            <p:nvPr/>
          </p:nvSpPr>
          <p:spPr>
            <a:xfrm>
              <a:off x="3932950" y="2664225"/>
              <a:ext cx="1328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Handle Outliers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60" name="Google Shape;360;g18a9f785dcd_0_28"/>
          <p:cNvGrpSpPr/>
          <p:nvPr/>
        </p:nvGrpSpPr>
        <p:grpSpPr>
          <a:xfrm>
            <a:off x="9334325" y="5230650"/>
            <a:ext cx="3074400" cy="2300350"/>
            <a:chOff x="5527887" y="1960450"/>
            <a:chExt cx="1537200" cy="1150175"/>
          </a:xfrm>
        </p:grpSpPr>
        <p:sp>
          <p:nvSpPr>
            <p:cNvPr id="361" name="Google Shape;361;g18a9f785dcd_0_28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62" name="Google Shape;362;g18a9f785dcd_0_28"/>
            <p:cNvSpPr txBox="1"/>
            <p:nvPr/>
          </p:nvSpPr>
          <p:spPr>
            <a:xfrm>
              <a:off x="5527887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Feature Transformation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63" name="Google Shape;363;g18a9f785dcd_0_28"/>
          <p:cNvSpPr/>
          <p:nvPr/>
        </p:nvSpPr>
        <p:spPr>
          <a:xfrm>
            <a:off x="6297825" y="581257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4" name="Google Shape;364;g18a9f785dcd_0_28"/>
          <p:cNvSpPr/>
          <p:nvPr/>
        </p:nvSpPr>
        <p:spPr>
          <a:xfrm>
            <a:off x="8951525" y="581257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g18a9f785dcd_0_28"/>
          <p:cNvSpPr/>
          <p:nvPr/>
        </p:nvSpPr>
        <p:spPr>
          <a:xfrm>
            <a:off x="8628875" y="358842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6" name="Google Shape;366;g18a9f785dcd_0_28"/>
          <p:cNvSpPr/>
          <p:nvPr/>
        </p:nvSpPr>
        <p:spPr>
          <a:xfrm>
            <a:off x="5123675" y="358842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g18a9f785dcd_0_28"/>
          <p:cNvSpPr/>
          <p:nvPr/>
        </p:nvSpPr>
        <p:spPr>
          <a:xfrm rot="5400000">
            <a:off x="1300000" y="5372063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68" name="Google Shape;368;g18a9f785dcd_0_28"/>
          <p:cNvGrpSpPr/>
          <p:nvPr/>
        </p:nvGrpSpPr>
        <p:grpSpPr>
          <a:xfrm>
            <a:off x="14728475" y="5422075"/>
            <a:ext cx="3074400" cy="2300350"/>
            <a:chOff x="5527887" y="1960450"/>
            <a:chExt cx="1537200" cy="1150175"/>
          </a:xfrm>
        </p:grpSpPr>
        <p:sp>
          <p:nvSpPr>
            <p:cNvPr id="369" name="Google Shape;369;g18a9f785dcd_0_28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70" name="Google Shape;370;g18a9f785dcd_0_28"/>
            <p:cNvSpPr txBox="1"/>
            <p:nvPr/>
          </p:nvSpPr>
          <p:spPr>
            <a:xfrm>
              <a:off x="5527887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Handle Class Imbalance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71" name="Google Shape;371;g18a9f785dcd_0_28"/>
          <p:cNvSpPr/>
          <p:nvPr/>
        </p:nvSpPr>
        <p:spPr>
          <a:xfrm>
            <a:off x="11618525" y="588877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72" name="Google Shape;372;g18a9f785dcd_0_28"/>
          <p:cNvGrpSpPr/>
          <p:nvPr/>
        </p:nvGrpSpPr>
        <p:grpSpPr>
          <a:xfrm>
            <a:off x="11985275" y="5345875"/>
            <a:ext cx="3074400" cy="2300350"/>
            <a:chOff x="5527887" y="1960450"/>
            <a:chExt cx="1537200" cy="1150175"/>
          </a:xfrm>
        </p:grpSpPr>
        <p:sp>
          <p:nvSpPr>
            <p:cNvPr id="373" name="Google Shape;373;g18a9f785dcd_0_28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74" name="Google Shape;374;g18a9f785dcd_0_28"/>
            <p:cNvSpPr txBox="1"/>
            <p:nvPr/>
          </p:nvSpPr>
          <p:spPr>
            <a:xfrm>
              <a:off x="5527887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Feature Encoding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75" name="Google Shape;375;g18a9f785dcd_0_28"/>
          <p:cNvSpPr/>
          <p:nvPr/>
        </p:nvSpPr>
        <p:spPr>
          <a:xfrm>
            <a:off x="14285525" y="588877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420fa6f2_0_421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381" name="Google Shape;381;g184420fa6f2_0_421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382" name="Google Shape;382;g184420fa6f2_0_421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383" name="Google Shape;383;g184420fa6f2_0_421"/>
          <p:cNvSpPr txBox="1"/>
          <p:nvPr/>
        </p:nvSpPr>
        <p:spPr>
          <a:xfrm>
            <a:off x="780825" y="1029838"/>
            <a:ext cx="86634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 Cleansing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84420fa6f2_0_421"/>
          <p:cNvSpPr txBox="1"/>
          <p:nvPr/>
        </p:nvSpPr>
        <p:spPr>
          <a:xfrm>
            <a:off x="1081947" y="2687850"/>
            <a:ext cx="611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136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Fira Sans"/>
              <a:buAutoNum type="alphaUcPeriod"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Handle missing values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g184420fa6f2_0_421"/>
          <p:cNvPicPr preferRelativeResize="0"/>
          <p:nvPr/>
        </p:nvPicPr>
        <p:blipFill rotWithShape="1">
          <a:blip r:embed="rId3">
            <a:alphaModFix/>
          </a:blip>
          <a:srcRect t="19571" r="62701" b="6876"/>
          <a:stretch/>
        </p:blipFill>
        <p:spPr>
          <a:xfrm>
            <a:off x="933225" y="3429000"/>
            <a:ext cx="5933050" cy="65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84420fa6f2_0_421"/>
          <p:cNvSpPr txBox="1"/>
          <p:nvPr/>
        </p:nvSpPr>
        <p:spPr>
          <a:xfrm>
            <a:off x="6990400" y="3591650"/>
            <a:ext cx="69156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212121"/>
                </a:solidFill>
                <a:highlight>
                  <a:srgbClr val="FFFFFF"/>
                </a:highlight>
              </a:rPr>
              <a:t>M</a:t>
            </a:r>
            <a:r>
              <a:rPr lang="en-US" sz="23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issing value tersebut diatasi dengan metode impute missing value.</a:t>
            </a:r>
            <a:endParaRPr sz="23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87" name="Google Shape;387;g184420fa6f2_0_421"/>
          <p:cNvPicPr preferRelativeResize="0"/>
          <p:nvPr/>
        </p:nvPicPr>
        <p:blipFill rotWithShape="1">
          <a:blip r:embed="rId4">
            <a:alphaModFix/>
          </a:blip>
          <a:srcRect l="7021" t="25686" r="61923" b="6878"/>
          <a:stretch/>
        </p:blipFill>
        <p:spPr>
          <a:xfrm>
            <a:off x="7219698" y="4560999"/>
            <a:ext cx="4460909" cy="544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84420fa6f2_0_421"/>
          <p:cNvSpPr txBox="1"/>
          <p:nvPr/>
        </p:nvSpPr>
        <p:spPr>
          <a:xfrm>
            <a:off x="10643950" y="6499350"/>
            <a:ext cx="6454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Setelah dilakukan</a:t>
            </a:r>
            <a:r>
              <a:rPr lang="en-US" sz="23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metode impute missing value, sudah tidak ada missing value pada dataset.</a:t>
            </a:r>
            <a:endParaRPr sz="23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3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9" name="Google Shape;389;g184420fa6f2_0_421"/>
          <p:cNvSpPr txBox="1"/>
          <p:nvPr/>
        </p:nvSpPr>
        <p:spPr>
          <a:xfrm>
            <a:off x="11594135" y="7786750"/>
            <a:ext cx="592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B. Handle duplicated data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84420fa6f2_0_421"/>
          <p:cNvSpPr txBox="1"/>
          <p:nvPr/>
        </p:nvSpPr>
        <p:spPr>
          <a:xfrm>
            <a:off x="12244998" y="8566250"/>
            <a:ext cx="6118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Tidak perlu dilakukan karena tidak ada data yang duplikat</a:t>
            </a:r>
            <a:endParaRPr sz="26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84420fa6f2_0_442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396" name="Google Shape;396;g184420fa6f2_0_442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397" name="Google Shape;397;g184420fa6f2_0_442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398" name="Google Shape;398;g184420fa6f2_0_442"/>
          <p:cNvSpPr txBox="1"/>
          <p:nvPr/>
        </p:nvSpPr>
        <p:spPr>
          <a:xfrm>
            <a:off x="495073" y="408350"/>
            <a:ext cx="592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C. Handle outliers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184420fa6f2_0_4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3723850"/>
            <a:ext cx="11400674" cy="490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84420fa6f2_0_442"/>
          <p:cNvPicPr preferRelativeResize="0"/>
          <p:nvPr/>
        </p:nvPicPr>
        <p:blipFill rotWithShape="1">
          <a:blip r:embed="rId4">
            <a:alphaModFix/>
          </a:blip>
          <a:srcRect l="7370" t="23245" r="53419" b="54105"/>
          <a:stretch/>
        </p:blipFill>
        <p:spPr>
          <a:xfrm>
            <a:off x="1219200" y="1485900"/>
            <a:ext cx="5982701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84420fa6f2_0_442"/>
          <p:cNvPicPr preferRelativeResize="0"/>
          <p:nvPr/>
        </p:nvPicPr>
        <p:blipFill rotWithShape="1">
          <a:blip r:embed="rId5">
            <a:alphaModFix/>
          </a:blip>
          <a:srcRect l="6820" t="28612" r="55982" b="20129"/>
          <a:stretch/>
        </p:blipFill>
        <p:spPr>
          <a:xfrm>
            <a:off x="11391900" y="6400800"/>
            <a:ext cx="4957200" cy="384070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84420fa6f2_0_442"/>
          <p:cNvSpPr txBox="1"/>
          <p:nvPr/>
        </p:nvSpPr>
        <p:spPr>
          <a:xfrm>
            <a:off x="7049548" y="1646600"/>
            <a:ext cx="93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84420fa6f2_0_442"/>
          <p:cNvSpPr txBox="1"/>
          <p:nvPr/>
        </p:nvSpPr>
        <p:spPr>
          <a:xfrm>
            <a:off x="10459498" y="6400800"/>
            <a:ext cx="93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184420fa6f2_0_442"/>
          <p:cNvSpPr txBox="1"/>
          <p:nvPr/>
        </p:nvSpPr>
        <p:spPr>
          <a:xfrm>
            <a:off x="723673" y="1114850"/>
            <a:ext cx="59247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lang="en-US" sz="2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Mengidentifikasi outlier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888c9127fa_0_0"/>
          <p:cNvSpPr/>
          <p:nvPr/>
        </p:nvSpPr>
        <p:spPr>
          <a:xfrm rot="10800000">
            <a:off x="-3110165" y="-935440"/>
            <a:ext cx="13030657" cy="1128461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99" name="Google Shape;99;g1888c9127fa_0_0"/>
          <p:cNvSpPr/>
          <p:nvPr/>
        </p:nvSpPr>
        <p:spPr>
          <a:xfrm rot="10800000">
            <a:off x="6788118" y="-284957"/>
            <a:ext cx="5275606" cy="456870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pic>
        <p:nvPicPr>
          <p:cNvPr id="100" name="Google Shape;100;g1888c9127fa_0_0"/>
          <p:cNvPicPr preferRelativeResize="0"/>
          <p:nvPr/>
        </p:nvPicPr>
        <p:blipFill rotWithShape="1">
          <a:blip r:embed="rId3">
            <a:alphaModFix/>
          </a:blip>
          <a:srcRect l="2848" r="2838"/>
          <a:stretch/>
        </p:blipFill>
        <p:spPr>
          <a:xfrm>
            <a:off x="1222454" y="2267378"/>
            <a:ext cx="1762950" cy="186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888c9127f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143" y="5096319"/>
            <a:ext cx="1668456" cy="166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888c9127f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46748" y="8540672"/>
            <a:ext cx="1668456" cy="166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888c9127f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144" y="6932800"/>
            <a:ext cx="1668456" cy="166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888c9127f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234" y="8662101"/>
            <a:ext cx="1668456" cy="166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888c9127fa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8779" y="7977214"/>
            <a:ext cx="1668456" cy="1668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g1888c9127fa_0_0"/>
          <p:cNvGrpSpPr/>
          <p:nvPr/>
        </p:nvGrpSpPr>
        <p:grpSpPr>
          <a:xfrm>
            <a:off x="3183258" y="2488897"/>
            <a:ext cx="4493925" cy="1056288"/>
            <a:chOff x="231367" y="-2263808"/>
            <a:chExt cx="5991900" cy="1408384"/>
          </a:xfrm>
        </p:grpSpPr>
        <p:sp>
          <p:nvSpPr>
            <p:cNvPr id="107" name="Google Shape;107;g1888c9127fa_0_0"/>
            <p:cNvSpPr txBox="1"/>
            <p:nvPr/>
          </p:nvSpPr>
          <p:spPr>
            <a:xfrm>
              <a:off x="231367" y="-2263808"/>
              <a:ext cx="59919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99"/>
                <a:buFont typeface="Arial"/>
                <a:buNone/>
              </a:pPr>
              <a:r>
                <a:rPr lang="en-US" sz="3199" b="0" i="0" u="none" strike="noStrike" cap="none">
                  <a:solidFill>
                    <a:srgbClr val="F4F4F4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Donny Prayudha Stannia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1888c9127fa_0_0"/>
            <p:cNvSpPr txBox="1"/>
            <p:nvPr/>
          </p:nvSpPr>
          <p:spPr>
            <a:xfrm>
              <a:off x="231367" y="-1368424"/>
              <a:ext cx="5991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0" i="0" u="none" strike="noStrike" cap="none">
                  <a:solidFill>
                    <a:srgbClr val="F4F4F4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donny2ndgen@gmail.com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g1888c9127fa_0_0"/>
          <p:cNvGrpSpPr/>
          <p:nvPr/>
        </p:nvGrpSpPr>
        <p:grpSpPr>
          <a:xfrm>
            <a:off x="2628746" y="7197661"/>
            <a:ext cx="4493925" cy="928898"/>
            <a:chOff x="-10834633" y="5185325"/>
            <a:chExt cx="5991900" cy="1238531"/>
          </a:xfrm>
        </p:grpSpPr>
        <p:sp>
          <p:nvSpPr>
            <p:cNvPr id="110" name="Google Shape;110;g1888c9127fa_0_0"/>
            <p:cNvSpPr txBox="1"/>
            <p:nvPr/>
          </p:nvSpPr>
          <p:spPr>
            <a:xfrm>
              <a:off x="-10834633" y="5910856"/>
              <a:ext cx="5991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0" i="0" u="none" strike="noStrike" cap="none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jasonjosephtjiadi@gmail.com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1888c9127fa_0_0"/>
            <p:cNvSpPr txBox="1"/>
            <p:nvPr/>
          </p:nvSpPr>
          <p:spPr>
            <a:xfrm>
              <a:off x="-10834633" y="5185325"/>
              <a:ext cx="59919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99"/>
                <a:buFont typeface="Arial"/>
                <a:buNone/>
              </a:pPr>
              <a:r>
                <a:rPr lang="en-US" sz="3199" b="0" i="0" u="none" strike="noStrike" cap="none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Jason Joseph Tjiadi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g1888c9127fa_0_0"/>
          <p:cNvGrpSpPr/>
          <p:nvPr/>
        </p:nvGrpSpPr>
        <p:grpSpPr>
          <a:xfrm>
            <a:off x="1222438" y="197200"/>
            <a:ext cx="8068500" cy="1740336"/>
            <a:chOff x="0" y="-66686"/>
            <a:chExt cx="10758000" cy="2320448"/>
          </a:xfrm>
        </p:grpSpPr>
        <p:sp>
          <p:nvSpPr>
            <p:cNvPr id="113" name="Google Shape;113;g1888c9127fa_0_0"/>
            <p:cNvSpPr txBox="1"/>
            <p:nvPr/>
          </p:nvSpPr>
          <p:spPr>
            <a:xfrm>
              <a:off x="0" y="1884462"/>
              <a:ext cx="8151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1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g1888c9127fa_0_0"/>
            <p:cNvSpPr txBox="1"/>
            <p:nvPr/>
          </p:nvSpPr>
          <p:spPr>
            <a:xfrm>
              <a:off x="0" y="-66686"/>
              <a:ext cx="107580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99"/>
                <a:buFont typeface="Arial"/>
                <a:buNone/>
              </a:pPr>
              <a:r>
                <a:rPr lang="en-US" sz="6999" b="0" i="0" u="none" strike="noStrike" cap="none">
                  <a:solidFill>
                    <a:srgbClr val="F4F4F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Our Team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g1888c9127fa_0_0"/>
          <p:cNvSpPr txBox="1"/>
          <p:nvPr/>
        </p:nvSpPr>
        <p:spPr>
          <a:xfrm>
            <a:off x="1222450" y="1475828"/>
            <a:ext cx="523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Lead by: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g1888c9127fa_0_0"/>
          <p:cNvGrpSpPr/>
          <p:nvPr/>
        </p:nvGrpSpPr>
        <p:grpSpPr>
          <a:xfrm>
            <a:off x="2811042" y="9013514"/>
            <a:ext cx="4493925" cy="986410"/>
            <a:chOff x="-406400" y="-66675"/>
            <a:chExt cx="5991900" cy="1315214"/>
          </a:xfrm>
        </p:grpSpPr>
        <p:sp>
          <p:nvSpPr>
            <p:cNvPr id="117" name="Google Shape;117;g1888c9127fa_0_0"/>
            <p:cNvSpPr txBox="1"/>
            <p:nvPr/>
          </p:nvSpPr>
          <p:spPr>
            <a:xfrm>
              <a:off x="-406400" y="735539"/>
              <a:ext cx="5991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0" i="0" u="none" strike="noStrike" cap="none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koalaozzie15@gmail.com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1888c9127fa_0_0"/>
            <p:cNvSpPr txBox="1"/>
            <p:nvPr/>
          </p:nvSpPr>
          <p:spPr>
            <a:xfrm>
              <a:off x="-406400" y="-66675"/>
              <a:ext cx="59919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99"/>
                <a:buFont typeface="Arial"/>
                <a:buNone/>
              </a:pPr>
              <a:r>
                <a:rPr lang="en-US" sz="3199" b="0" i="0" u="none" strike="noStrike" cap="none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Ryan Setiawan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g1888c9127fa_0_0"/>
          <p:cNvGrpSpPr/>
          <p:nvPr/>
        </p:nvGrpSpPr>
        <p:grpSpPr>
          <a:xfrm>
            <a:off x="2628741" y="5251523"/>
            <a:ext cx="4493925" cy="1358060"/>
            <a:chOff x="0" y="-66675"/>
            <a:chExt cx="5991900" cy="1810747"/>
          </a:xfrm>
        </p:grpSpPr>
        <p:sp>
          <p:nvSpPr>
            <p:cNvPr id="120" name="Google Shape;120;g1888c9127fa_0_0"/>
            <p:cNvSpPr txBox="1"/>
            <p:nvPr/>
          </p:nvSpPr>
          <p:spPr>
            <a:xfrm>
              <a:off x="0" y="735539"/>
              <a:ext cx="5991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0" i="0" u="none" strike="noStrike" cap="none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venus001@binus.ac.id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1888c9127fa_0_0"/>
            <p:cNvSpPr txBox="1"/>
            <p:nvPr/>
          </p:nvSpPr>
          <p:spPr>
            <a:xfrm>
              <a:off x="0" y="1374772"/>
              <a:ext cx="5991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1888c9127fa_0_0"/>
            <p:cNvSpPr txBox="1"/>
            <p:nvPr/>
          </p:nvSpPr>
          <p:spPr>
            <a:xfrm>
              <a:off x="0" y="-66675"/>
              <a:ext cx="59919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99"/>
                <a:buFont typeface="Arial"/>
                <a:buNone/>
              </a:pPr>
              <a:r>
                <a:rPr lang="en-US" sz="3199" b="0" i="0" u="none" strike="noStrike" cap="none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Christoforus Venus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g1888c9127fa_0_0"/>
          <p:cNvGrpSpPr/>
          <p:nvPr/>
        </p:nvGrpSpPr>
        <p:grpSpPr>
          <a:xfrm>
            <a:off x="14918042" y="8844919"/>
            <a:ext cx="4854825" cy="986410"/>
            <a:chOff x="-609600" y="-66675"/>
            <a:chExt cx="6473100" cy="1315214"/>
          </a:xfrm>
        </p:grpSpPr>
        <p:sp>
          <p:nvSpPr>
            <p:cNvPr id="124" name="Google Shape;124;g1888c9127fa_0_0"/>
            <p:cNvSpPr txBox="1"/>
            <p:nvPr/>
          </p:nvSpPr>
          <p:spPr>
            <a:xfrm>
              <a:off x="-609600" y="735539"/>
              <a:ext cx="6473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0" i="0" u="none" strike="noStrike" cap="none"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dr.dicno@gmail.com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1888c9127fa_0_0"/>
            <p:cNvSpPr txBox="1"/>
            <p:nvPr/>
          </p:nvSpPr>
          <p:spPr>
            <a:xfrm>
              <a:off x="-609600" y="-66675"/>
              <a:ext cx="64731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99"/>
                <a:buFont typeface="Arial"/>
                <a:buNone/>
              </a:pPr>
              <a:r>
                <a:rPr lang="en-US" sz="3199" b="0" i="0" u="none" strike="noStrike" cap="none"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Dicky Novanda 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g1888c9127fa_0_0"/>
          <p:cNvGrpSpPr/>
          <p:nvPr/>
        </p:nvGrpSpPr>
        <p:grpSpPr>
          <a:xfrm>
            <a:off x="14943847" y="6886612"/>
            <a:ext cx="4493925" cy="1358060"/>
            <a:chOff x="0" y="-66675"/>
            <a:chExt cx="5991900" cy="1810747"/>
          </a:xfrm>
        </p:grpSpPr>
        <p:sp>
          <p:nvSpPr>
            <p:cNvPr id="127" name="Google Shape;127;g1888c9127fa_0_0"/>
            <p:cNvSpPr txBox="1"/>
            <p:nvPr/>
          </p:nvSpPr>
          <p:spPr>
            <a:xfrm>
              <a:off x="0" y="735539"/>
              <a:ext cx="5991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ashadah44@gmail.com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1888c9127fa_0_0"/>
            <p:cNvSpPr txBox="1"/>
            <p:nvPr/>
          </p:nvSpPr>
          <p:spPr>
            <a:xfrm>
              <a:off x="0" y="1374772"/>
              <a:ext cx="5991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g1888c9127fa_0_0"/>
            <p:cNvSpPr txBox="1"/>
            <p:nvPr/>
          </p:nvSpPr>
          <p:spPr>
            <a:xfrm>
              <a:off x="0" y="-66675"/>
              <a:ext cx="59919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99"/>
                <a:buFont typeface="Arial"/>
                <a:buNone/>
              </a:pPr>
              <a:r>
                <a:rPr lang="en-US" sz="3199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Ashadah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" name="Google Shape;130;g1888c9127fa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6836" y="5896011"/>
            <a:ext cx="1668456" cy="1668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g1888c9127fa_0_0"/>
          <p:cNvGrpSpPr/>
          <p:nvPr/>
        </p:nvGrpSpPr>
        <p:grpSpPr>
          <a:xfrm>
            <a:off x="9059442" y="6071718"/>
            <a:ext cx="4493925" cy="986411"/>
            <a:chOff x="-508000" y="-66675"/>
            <a:chExt cx="5991900" cy="1315214"/>
          </a:xfrm>
        </p:grpSpPr>
        <p:sp>
          <p:nvSpPr>
            <p:cNvPr id="132" name="Google Shape;132;g1888c9127fa_0_0"/>
            <p:cNvSpPr txBox="1"/>
            <p:nvPr/>
          </p:nvSpPr>
          <p:spPr>
            <a:xfrm>
              <a:off x="-508000" y="735539"/>
              <a:ext cx="5991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syafiqapramuna@gmail.com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1888c9127fa_0_0"/>
            <p:cNvSpPr txBox="1"/>
            <p:nvPr/>
          </p:nvSpPr>
          <p:spPr>
            <a:xfrm>
              <a:off x="-508000" y="-66675"/>
              <a:ext cx="59919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99"/>
                <a:buFont typeface="Arial"/>
                <a:buNone/>
              </a:pPr>
              <a:r>
                <a:rPr lang="en-US" sz="3199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Syafiqa Pramunadipta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4" name="Google Shape;134;g1888c9127fa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49626" y="6827881"/>
            <a:ext cx="1668456" cy="1668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g1888c9127fa_0_0"/>
          <p:cNvGrpSpPr/>
          <p:nvPr/>
        </p:nvGrpSpPr>
        <p:grpSpPr>
          <a:xfrm>
            <a:off x="9059453" y="8318245"/>
            <a:ext cx="4493925" cy="986410"/>
            <a:chOff x="-406400" y="-66675"/>
            <a:chExt cx="5991900" cy="1315214"/>
          </a:xfrm>
        </p:grpSpPr>
        <p:sp>
          <p:nvSpPr>
            <p:cNvPr id="136" name="Google Shape;136;g1888c9127fa_0_0"/>
            <p:cNvSpPr txBox="1"/>
            <p:nvPr/>
          </p:nvSpPr>
          <p:spPr>
            <a:xfrm>
              <a:off x="-406400" y="735539"/>
              <a:ext cx="5991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strioktavia@gmail.com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1888c9127fa_0_0"/>
            <p:cNvSpPr txBox="1"/>
            <p:nvPr/>
          </p:nvSpPr>
          <p:spPr>
            <a:xfrm>
              <a:off x="-406400" y="-66675"/>
              <a:ext cx="59919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99"/>
                <a:buFont typeface="Arial"/>
                <a:buNone/>
              </a:pPr>
              <a:r>
                <a:rPr lang="en-US" sz="3199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Tri Oktavia S</a:t>
              </a:r>
              <a:r>
                <a:rPr lang="en-US" sz="3199">
                  <a:latin typeface="Fira Sans Light"/>
                  <a:ea typeface="Fira Sans Light"/>
                  <a:cs typeface="Fira Sans Light"/>
                  <a:sym typeface="Fira Sans Light"/>
                </a:rPr>
                <a:t>araswati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g1888c9127fa_0_0"/>
          <p:cNvSpPr txBox="1"/>
          <p:nvPr/>
        </p:nvSpPr>
        <p:spPr>
          <a:xfrm>
            <a:off x="1207150" y="4466603"/>
            <a:ext cx="523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Members: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84420fa6f2_0_455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410" name="Google Shape;410;g184420fa6f2_0_455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411" name="Google Shape;411;g184420fa6f2_0_455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412" name="Google Shape;412;g184420fa6f2_0_455"/>
          <p:cNvSpPr txBox="1"/>
          <p:nvPr/>
        </p:nvSpPr>
        <p:spPr>
          <a:xfrm>
            <a:off x="495073" y="408350"/>
            <a:ext cx="592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C. Handle outliers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84420fa6f2_0_455"/>
          <p:cNvSpPr txBox="1"/>
          <p:nvPr/>
        </p:nvSpPr>
        <p:spPr>
          <a:xfrm>
            <a:off x="952276" y="1419650"/>
            <a:ext cx="74106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Fira Sans"/>
                <a:ea typeface="Fira Sans"/>
                <a:cs typeface="Fira Sans"/>
                <a:sym typeface="Fira Sans"/>
              </a:rPr>
              <a:t>Mengecek kolom yang outlier dengan Z-Score</a:t>
            </a:r>
            <a:endParaRPr sz="2500" b="1" i="0" u="none" strike="noStrike" cap="none">
              <a:solidFill>
                <a:schemeClr val="dk1"/>
              </a:solidFill>
              <a:highlight>
                <a:srgbClr val="FFFFFE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endParaRPr sz="2599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14" name="Google Shape;414;g184420fa6f2_0_455"/>
          <p:cNvPicPr preferRelativeResize="0"/>
          <p:nvPr/>
        </p:nvPicPr>
        <p:blipFill rotWithShape="1">
          <a:blip r:embed="rId3">
            <a:alphaModFix/>
          </a:blip>
          <a:srcRect l="3489" t="32020" r="40202" b="23169"/>
          <a:stretch/>
        </p:blipFill>
        <p:spPr>
          <a:xfrm>
            <a:off x="1238700" y="2154452"/>
            <a:ext cx="13541500" cy="605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4420fa6f2_0_466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420" name="Google Shape;420;g184420fa6f2_0_466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421" name="Google Shape;421;g184420fa6f2_0_466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422" name="Google Shape;422;g184420fa6f2_0_466"/>
          <p:cNvSpPr txBox="1"/>
          <p:nvPr/>
        </p:nvSpPr>
        <p:spPr>
          <a:xfrm>
            <a:off x="209323" y="415600"/>
            <a:ext cx="592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C. Handle outliers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184420fa6f2_0_466"/>
          <p:cNvSpPr txBox="1"/>
          <p:nvPr/>
        </p:nvSpPr>
        <p:spPr>
          <a:xfrm>
            <a:off x="437925" y="1038650"/>
            <a:ext cx="92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Fira Sans"/>
                <a:ea typeface="Fira Sans"/>
                <a:cs typeface="Fira Sans"/>
                <a:sym typeface="Fira Sans"/>
              </a:rPr>
              <a:t>Melakukan pengecekan outlier dengan menggunakan chart</a:t>
            </a:r>
            <a:endParaRPr sz="2599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4" name="Google Shape;424;g184420fa6f2_0_466"/>
          <p:cNvSpPr txBox="1"/>
          <p:nvPr/>
        </p:nvSpPr>
        <p:spPr>
          <a:xfrm>
            <a:off x="780763" y="1492488"/>
            <a:ext cx="8553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1.. Melakukan perbandingan sebelum dan sesudah pada kolom Tenure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84420fa6f2_0_466"/>
          <p:cNvSpPr txBox="1"/>
          <p:nvPr/>
        </p:nvSpPr>
        <p:spPr>
          <a:xfrm>
            <a:off x="9649925" y="1575950"/>
            <a:ext cx="8847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2. Melakukan perbandingan sebelum dan sesudah pada kolom WarehouseToHome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84420fa6f2_0_466"/>
          <p:cNvSpPr txBox="1"/>
          <p:nvPr/>
        </p:nvSpPr>
        <p:spPr>
          <a:xfrm>
            <a:off x="780775" y="5840200"/>
            <a:ext cx="8847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3. Melakukan perbandingan sebelum dan sesudah pada kolom NumberOfAdress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84420fa6f2_0_466"/>
          <p:cNvSpPr txBox="1"/>
          <p:nvPr/>
        </p:nvSpPr>
        <p:spPr>
          <a:xfrm>
            <a:off x="9448725" y="5847875"/>
            <a:ext cx="10172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4. Melakukan perbandingan sebelum dan sesudah pada kolom OrderAmountHikeFromlastYear</a:t>
            </a:r>
            <a:endParaRPr sz="22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g184420fa6f2_0_4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975" y="2068188"/>
            <a:ext cx="6600061" cy="361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84420fa6f2_0_4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9849" y="2068200"/>
            <a:ext cx="6337886" cy="343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84420fa6f2_0_4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2700" y="6415900"/>
            <a:ext cx="6759326" cy="37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84420fa6f2_0_4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34225" y="6423575"/>
            <a:ext cx="6600049" cy="361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4420fa6f2_0_482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437" name="Google Shape;437;g184420fa6f2_0_482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438" name="Google Shape;438;g184420fa6f2_0_482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439" name="Google Shape;439;g184420fa6f2_0_482"/>
          <p:cNvSpPr txBox="1"/>
          <p:nvPr/>
        </p:nvSpPr>
        <p:spPr>
          <a:xfrm>
            <a:off x="209323" y="415600"/>
            <a:ext cx="592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C. Handle outliers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84420fa6f2_0_482"/>
          <p:cNvSpPr txBox="1"/>
          <p:nvPr/>
        </p:nvSpPr>
        <p:spPr>
          <a:xfrm>
            <a:off x="437925" y="1038650"/>
            <a:ext cx="92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Fira Sans"/>
                <a:ea typeface="Fira Sans"/>
                <a:cs typeface="Fira Sans"/>
                <a:sym typeface="Fira Sans"/>
              </a:rPr>
              <a:t>Melakukan pengecekan outlier dengan menggunakan chart</a:t>
            </a:r>
            <a:endParaRPr sz="2599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1" name="Google Shape;441;g184420fa6f2_0_482"/>
          <p:cNvSpPr txBox="1"/>
          <p:nvPr/>
        </p:nvSpPr>
        <p:spPr>
          <a:xfrm>
            <a:off x="780763" y="1492488"/>
            <a:ext cx="8553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5. Melakukan perbandingan sebelum dan sesudah pada kolom CouponUsed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84420fa6f2_0_482"/>
          <p:cNvSpPr txBox="1"/>
          <p:nvPr/>
        </p:nvSpPr>
        <p:spPr>
          <a:xfrm>
            <a:off x="9448725" y="1577875"/>
            <a:ext cx="8847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6. Melakukan perbandingan sebelum dan sesudah pada kolom OrderCount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84420fa6f2_0_482"/>
          <p:cNvSpPr txBox="1"/>
          <p:nvPr/>
        </p:nvSpPr>
        <p:spPr>
          <a:xfrm>
            <a:off x="780775" y="5840200"/>
            <a:ext cx="8847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7.  Melakukan perbandingan sebelum dan sesudah pada kolom DaySinceLastOrder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84420fa6f2_0_482"/>
          <p:cNvSpPr txBox="1"/>
          <p:nvPr/>
        </p:nvSpPr>
        <p:spPr>
          <a:xfrm>
            <a:off x="9448725" y="5847875"/>
            <a:ext cx="10172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8. Melakukan perbandingan sebelum dan sesudah pada kolom CashbackAmount</a:t>
            </a:r>
            <a:endParaRPr sz="22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g184420fa6f2_0_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2068188"/>
            <a:ext cx="6558376" cy="361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84420fa6f2_0_4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3575" y="2153575"/>
            <a:ext cx="6288026" cy="347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84420fa6f2_0_4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0200" y="6415900"/>
            <a:ext cx="6866390" cy="37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84420fa6f2_0_4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66790" y="6423575"/>
            <a:ext cx="6809480" cy="37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4420fa6f2_0_498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454" name="Google Shape;454;g184420fa6f2_0_498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455" name="Google Shape;455;g184420fa6f2_0_498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456" name="Google Shape;456;g184420fa6f2_0_498"/>
          <p:cNvSpPr txBox="1"/>
          <p:nvPr/>
        </p:nvSpPr>
        <p:spPr>
          <a:xfrm>
            <a:off x="495073" y="732200"/>
            <a:ext cx="592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C. Handle outliers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84420fa6f2_0_498"/>
          <p:cNvSpPr txBox="1"/>
          <p:nvPr/>
        </p:nvSpPr>
        <p:spPr>
          <a:xfrm>
            <a:off x="1299450" y="1775550"/>
            <a:ext cx="119445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2700"/>
              <a:buFont typeface="Fira Sans"/>
              <a:buChar char="●"/>
            </a:pPr>
            <a:r>
              <a:rPr lang="en-US" sz="27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Pada kolom </a:t>
            </a:r>
            <a:r>
              <a:rPr lang="en-US" sz="2700" b="1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WarehouseToHome, NumberOfAddress, OrderCount, DaySinceLastOrder, CashbackAmount</a:t>
            </a:r>
            <a:r>
              <a:rPr lang="en-US" sz="27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masih terdapat </a:t>
            </a:r>
            <a:r>
              <a:rPr lang="en-US" sz="2700" b="0" i="1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outlier</a:t>
            </a:r>
            <a:r>
              <a:rPr lang="en-US" sz="27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meskipun sudah dilakukan proses penanganan outlier</a:t>
            </a:r>
            <a:r>
              <a:rPr lang="en-US" sz="2700">
                <a:solidFill>
                  <a:srgbClr val="212121"/>
                </a:solidFill>
                <a:highlight>
                  <a:srgbClr val="FFFFFF"/>
                </a:highlight>
              </a:rPr>
              <a:t>. U</a:t>
            </a:r>
            <a:r>
              <a:rPr lang="en-US" sz="27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ntuk selanjutnya akan dihilangkan pada tahap </a:t>
            </a:r>
            <a:r>
              <a:rPr lang="en-US" sz="2700" b="1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feature transformation</a:t>
            </a:r>
            <a:r>
              <a:rPr lang="en-US" sz="2700" b="1">
                <a:solidFill>
                  <a:srgbClr val="212121"/>
                </a:solidFill>
                <a:highlight>
                  <a:srgbClr val="FFFFFF"/>
                </a:highlight>
              </a:rPr>
              <a:t>.</a:t>
            </a:r>
            <a:endParaRPr sz="2700" b="1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84420fa6f2_0_940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463" name="Google Shape;463;g184420fa6f2_0_940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464" name="Google Shape;464;g184420fa6f2_0_940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465" name="Google Shape;465;g184420fa6f2_0_940"/>
          <p:cNvSpPr txBox="1"/>
          <p:nvPr/>
        </p:nvSpPr>
        <p:spPr>
          <a:xfrm>
            <a:off x="56926" y="415600"/>
            <a:ext cx="7952100" cy="1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99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D. Feature Transformation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endParaRPr sz="3599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6" name="Google Shape;466;g184420fa6f2_0_940"/>
          <p:cNvSpPr txBox="1"/>
          <p:nvPr/>
        </p:nvSpPr>
        <p:spPr>
          <a:xfrm>
            <a:off x="1923763" y="1111488"/>
            <a:ext cx="8553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1.. Melakukan log transformation pada kolom Tenure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84420fa6f2_0_940"/>
          <p:cNvSpPr txBox="1"/>
          <p:nvPr/>
        </p:nvSpPr>
        <p:spPr>
          <a:xfrm>
            <a:off x="1923775" y="4004775"/>
            <a:ext cx="8847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2. Melakukan log transformation pada kolom WarehouseToHome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84420fa6f2_0_940"/>
          <p:cNvSpPr txBox="1"/>
          <p:nvPr/>
        </p:nvSpPr>
        <p:spPr>
          <a:xfrm>
            <a:off x="1923775" y="7070800"/>
            <a:ext cx="8847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3. Melakukan log transformation pada kolom NumberOfAdress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g184420fa6f2_0_9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2775" y="1592800"/>
            <a:ext cx="89916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84420fa6f2_0_9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2775" y="4592150"/>
            <a:ext cx="899160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84420fa6f2_0_9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6975" y="7658163"/>
            <a:ext cx="89916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84420fa6f2_0_975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477" name="Google Shape;477;g184420fa6f2_0_975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478" name="Google Shape;478;g184420fa6f2_0_975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479" name="Google Shape;479;g184420fa6f2_0_975"/>
          <p:cNvSpPr txBox="1"/>
          <p:nvPr/>
        </p:nvSpPr>
        <p:spPr>
          <a:xfrm>
            <a:off x="56926" y="415600"/>
            <a:ext cx="9197700" cy="1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D. Feature Transformation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endParaRPr sz="3599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0" name="Google Shape;480;g184420fa6f2_0_975"/>
          <p:cNvSpPr txBox="1"/>
          <p:nvPr/>
        </p:nvSpPr>
        <p:spPr>
          <a:xfrm>
            <a:off x="1923775" y="1111498"/>
            <a:ext cx="8553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4. Melakukan log transformation pada kolom OrderCount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184420fa6f2_0_975"/>
          <p:cNvSpPr txBox="1"/>
          <p:nvPr/>
        </p:nvSpPr>
        <p:spPr>
          <a:xfrm>
            <a:off x="1923775" y="4004775"/>
            <a:ext cx="8847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5. Melakukan log transformation pada kolom DaySinceLastOrder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84420fa6f2_0_975"/>
          <p:cNvSpPr txBox="1"/>
          <p:nvPr/>
        </p:nvSpPr>
        <p:spPr>
          <a:xfrm>
            <a:off x="1923775" y="6918400"/>
            <a:ext cx="8847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6. Melakukan log transformation pada kolom CashbackAmount</a:t>
            </a:r>
            <a:endParaRPr sz="155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g184420fa6f2_0_9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1650" y="1640000"/>
            <a:ext cx="8991599" cy="230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84420fa6f2_0_9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2375" y="4515950"/>
            <a:ext cx="899160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84420fa6f2_0_9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7417900"/>
            <a:ext cx="899160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184420fa6f2_0_975"/>
          <p:cNvSpPr txBox="1"/>
          <p:nvPr/>
        </p:nvSpPr>
        <p:spPr>
          <a:xfrm>
            <a:off x="11699900" y="5701225"/>
            <a:ext cx="62715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Arial"/>
              <a:buChar char="●"/>
            </a:pPr>
            <a:r>
              <a:rPr lang="en-US" sz="23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Sebaran distribusi terlihat lebih normal walaupun masih terdapat kolom yang outlier.</a:t>
            </a:r>
            <a:endParaRPr sz="23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Arial"/>
              <a:buChar char="●"/>
            </a:pPr>
            <a:r>
              <a:rPr lang="en-US" sz="23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Setelah melakukan </a:t>
            </a:r>
            <a:r>
              <a:rPr lang="en-US" sz="2300" b="0" i="1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 transformation</a:t>
            </a:r>
            <a:r>
              <a:rPr lang="en-US" sz="23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dapat </a:t>
            </a:r>
            <a:r>
              <a:rPr lang="en-US" sz="2300">
                <a:solidFill>
                  <a:srgbClr val="212121"/>
                </a:solidFill>
                <a:highlight>
                  <a:srgbClr val="FFFFFF"/>
                </a:highlight>
              </a:rPr>
              <a:t>dilakukan</a:t>
            </a:r>
            <a:r>
              <a:rPr lang="en-US" sz="23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1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scaling transformation</a:t>
            </a:r>
            <a:r>
              <a:rPr lang="en-US" sz="23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dengan menggunakan library pre-processing scikit-learn untuk mengonversi data ke dalam skala yang sama.</a:t>
            </a:r>
            <a:endParaRPr sz="23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84420fa6f2_0_515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492" name="Google Shape;492;g184420fa6f2_0_515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493" name="Google Shape;493;g184420fa6f2_0_515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494" name="Google Shape;494;g184420fa6f2_0_515"/>
          <p:cNvSpPr txBox="1"/>
          <p:nvPr/>
        </p:nvSpPr>
        <p:spPr>
          <a:xfrm>
            <a:off x="495073" y="408350"/>
            <a:ext cx="592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E. Feature Encoding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184420fa6f2_0_515"/>
          <p:cNvSpPr txBox="1"/>
          <p:nvPr/>
        </p:nvSpPr>
        <p:spPr>
          <a:xfrm>
            <a:off x="1219200" y="829100"/>
            <a:ext cx="1194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600"/>
              </a:spcBef>
              <a:spcAft>
                <a:spcPts val="5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Label Encoding</a:t>
            </a:r>
            <a:endParaRPr sz="2400" b="1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g184420fa6f2_0_515"/>
          <p:cNvPicPr preferRelativeResize="0"/>
          <p:nvPr/>
        </p:nvPicPr>
        <p:blipFill rotWithShape="1">
          <a:blip r:embed="rId3">
            <a:alphaModFix/>
          </a:blip>
          <a:srcRect l="5416" t="26565" r="880" b="15620"/>
          <a:stretch/>
        </p:blipFill>
        <p:spPr>
          <a:xfrm>
            <a:off x="1468100" y="1611800"/>
            <a:ext cx="11775849" cy="408474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84420fa6f2_0_515"/>
          <p:cNvSpPr txBox="1"/>
          <p:nvPr/>
        </p:nvSpPr>
        <p:spPr>
          <a:xfrm>
            <a:off x="1299450" y="5765600"/>
            <a:ext cx="1194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600"/>
              </a:spcBef>
              <a:spcAft>
                <a:spcPts val="5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One Hot Encoding</a:t>
            </a:r>
            <a:endParaRPr sz="2400" b="1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g184420fa6f2_0_515"/>
          <p:cNvPicPr preferRelativeResize="0"/>
          <p:nvPr/>
        </p:nvPicPr>
        <p:blipFill rotWithShape="1">
          <a:blip r:embed="rId4">
            <a:alphaModFix/>
          </a:blip>
          <a:srcRect l="5624" t="28253" b="18064"/>
          <a:stretch/>
        </p:blipFill>
        <p:spPr>
          <a:xfrm>
            <a:off x="1468100" y="6548300"/>
            <a:ext cx="11695600" cy="34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84420fa6f2_0_526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504" name="Google Shape;504;g184420fa6f2_0_526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505" name="Google Shape;505;g184420fa6f2_0_526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506" name="Google Shape;506;g184420fa6f2_0_526"/>
          <p:cNvSpPr txBox="1"/>
          <p:nvPr/>
        </p:nvSpPr>
        <p:spPr>
          <a:xfrm>
            <a:off x="495073" y="408350"/>
            <a:ext cx="592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F. Handle Class Imbalance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84420fa6f2_0_526"/>
          <p:cNvSpPr txBox="1"/>
          <p:nvPr/>
        </p:nvSpPr>
        <p:spPr>
          <a:xfrm>
            <a:off x="1239375" y="1191050"/>
            <a:ext cx="16855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tidak seimbang mengacu pada dataset di mana kelas target memiliki distribusi yang tidak merata. Ketidakseimbangan data adalah masalah umum dalam </a:t>
            </a:r>
            <a:r>
              <a:rPr lang="en-US" sz="3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machine learning.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g184420fa6f2_0_526"/>
          <p:cNvPicPr preferRelativeResize="0"/>
          <p:nvPr/>
        </p:nvPicPr>
        <p:blipFill rotWithShape="1">
          <a:blip r:embed="rId3">
            <a:alphaModFix/>
          </a:blip>
          <a:srcRect l="6603" t="32361" r="32536" b="9900"/>
          <a:stretch/>
        </p:blipFill>
        <p:spPr>
          <a:xfrm>
            <a:off x="1392273" y="2687850"/>
            <a:ext cx="13329247" cy="71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84420fa6f2_0_1001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514" name="Google Shape;514;g184420fa6f2_0_1001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515" name="Google Shape;515;g184420fa6f2_0_1001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516" name="Google Shape;516;g184420fa6f2_0_1001"/>
          <p:cNvSpPr txBox="1"/>
          <p:nvPr/>
        </p:nvSpPr>
        <p:spPr>
          <a:xfrm>
            <a:off x="495073" y="408350"/>
            <a:ext cx="592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F. Handle Class Imbalance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184420fa6f2_0_1001"/>
          <p:cNvSpPr txBox="1"/>
          <p:nvPr/>
        </p:nvSpPr>
        <p:spPr>
          <a:xfrm>
            <a:off x="7808200" y="1951200"/>
            <a:ext cx="10187700" cy="53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SMOTE (</a:t>
            </a:r>
            <a:r>
              <a:rPr lang="en-US" sz="2800" b="0" i="1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synthetic minority oversampling technique</a:t>
            </a:r>
            <a:r>
              <a:rPr lang="en-US" sz="28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adalah salah satu metode </a:t>
            </a:r>
            <a:r>
              <a:rPr lang="en-US" sz="2800" b="0" i="1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oversampling</a:t>
            </a:r>
            <a:r>
              <a:rPr lang="en-US" sz="28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yang paling umum digunakan untuk menyelesaikan masalah ketidakseimbangan. </a:t>
            </a:r>
            <a:endParaRPr sz="28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Metode gabungan SMOTE dengan Edited Nearest Neighbor (ENN)</a:t>
            </a:r>
            <a:endParaRPr sz="28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meningkatkan kinerja model lebih jauh, banyak peneliti menyarankan untuk menggabungkan metode oversampling dan undersampling untuk menyeimbangkan dataset dengan lebih baik.</a:t>
            </a:r>
            <a:endParaRPr sz="28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8" name="Google Shape;518;g184420fa6f2_0_1001"/>
          <p:cNvPicPr preferRelativeResize="0"/>
          <p:nvPr/>
        </p:nvPicPr>
        <p:blipFill rotWithShape="1">
          <a:blip r:embed="rId3">
            <a:alphaModFix/>
          </a:blip>
          <a:srcRect l="5094" t="22139" r="64795" b="7443"/>
          <a:stretch/>
        </p:blipFill>
        <p:spPr>
          <a:xfrm>
            <a:off x="1239375" y="1366700"/>
            <a:ext cx="5924701" cy="779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420fa6f2_0_534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524" name="Google Shape;524;g184420fa6f2_0_534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525" name="Google Shape;525;g184420fa6f2_0_534"/>
          <p:cNvSpPr txBox="1"/>
          <p:nvPr/>
        </p:nvSpPr>
        <p:spPr>
          <a:xfrm>
            <a:off x="711575" y="597475"/>
            <a:ext cx="9822300" cy="1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50"/>
              <a:buFont typeface="Arial"/>
              <a:buNone/>
            </a:pPr>
            <a:r>
              <a:rPr lang="en-US" sz="835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Feature Engineering</a:t>
            </a:r>
            <a:endParaRPr sz="8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184420fa6f2_0_534"/>
          <p:cNvSpPr txBox="1"/>
          <p:nvPr/>
        </p:nvSpPr>
        <p:spPr>
          <a:xfrm>
            <a:off x="1512597" y="2514350"/>
            <a:ext cx="611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136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Fira Sans"/>
              <a:buAutoNum type="alphaUcPeriod"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Feature Selection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184420fa6f2_0_534"/>
          <p:cNvSpPr txBox="1"/>
          <p:nvPr/>
        </p:nvSpPr>
        <p:spPr>
          <a:xfrm>
            <a:off x="1534375" y="8895875"/>
            <a:ext cx="161394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Pada tahap ini, dilakukan penghilangan feature yang kurang relevan atau redundan pada</a:t>
            </a:r>
            <a:r>
              <a:rPr lang="en-US" sz="3700" b="1" i="0" u="none" strike="noStrike" cap="none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5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PreferredLoginDevice, MaritalStatus, PreferedOrderCat, WarehouseToHome,NumberOfDeviceRegistered, dan CouponUsed</a:t>
            </a:r>
            <a:endParaRPr sz="37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g184420fa6f2_0_534"/>
          <p:cNvPicPr preferRelativeResize="0"/>
          <p:nvPr/>
        </p:nvPicPr>
        <p:blipFill rotWithShape="1">
          <a:blip r:embed="rId3">
            <a:alphaModFix/>
          </a:blip>
          <a:srcRect l="5033" t="26559" b="8309"/>
          <a:stretch/>
        </p:blipFill>
        <p:spPr>
          <a:xfrm>
            <a:off x="1534375" y="3178324"/>
            <a:ext cx="14543303" cy="56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4420fa6f2_0_803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144" name="Google Shape;144;g184420fa6f2_0_803"/>
          <p:cNvSpPr/>
          <p:nvPr/>
        </p:nvSpPr>
        <p:spPr>
          <a:xfrm>
            <a:off x="142696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145" name="Google Shape;145;g184420fa6f2_0_803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146" name="Google Shape;146;g184420fa6f2_0_803"/>
          <p:cNvSpPr txBox="1"/>
          <p:nvPr/>
        </p:nvSpPr>
        <p:spPr>
          <a:xfrm>
            <a:off x="1028700" y="1028700"/>
            <a:ext cx="89607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>
                <a:latin typeface="Fira Sans Medium"/>
                <a:ea typeface="Fira Sans Medium"/>
                <a:cs typeface="Fira Sans Medium"/>
                <a:sym typeface="Fira Sans Medium"/>
              </a:rPr>
              <a:t>Churn Prediction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84420fa6f2_0_803"/>
          <p:cNvSpPr txBox="1"/>
          <p:nvPr/>
        </p:nvSpPr>
        <p:spPr>
          <a:xfrm>
            <a:off x="1427751" y="4148250"/>
            <a:ext cx="9939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Exploratory Data Analysis (EDA)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84420fa6f2_0_803"/>
          <p:cNvSpPr txBox="1"/>
          <p:nvPr/>
        </p:nvSpPr>
        <p:spPr>
          <a:xfrm>
            <a:off x="1427747" y="3052300"/>
            <a:ext cx="6669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Preface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84420fa6f2_0_803"/>
          <p:cNvSpPr txBox="1"/>
          <p:nvPr/>
        </p:nvSpPr>
        <p:spPr>
          <a:xfrm>
            <a:off x="1427748" y="5320425"/>
            <a:ext cx="6669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Data Pre-Processing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84420fa6f2_0_803"/>
          <p:cNvSpPr txBox="1"/>
          <p:nvPr/>
        </p:nvSpPr>
        <p:spPr>
          <a:xfrm>
            <a:off x="1427750" y="6492575"/>
            <a:ext cx="1366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Machine Learning, Modelling &amp; Evaluation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g184420fa6f2_0_803"/>
          <p:cNvCxnSpPr/>
          <p:nvPr/>
        </p:nvCxnSpPr>
        <p:spPr>
          <a:xfrm>
            <a:off x="1427757" y="3860308"/>
            <a:ext cx="10086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g184420fa6f2_0_803"/>
          <p:cNvCxnSpPr/>
          <p:nvPr/>
        </p:nvCxnSpPr>
        <p:spPr>
          <a:xfrm>
            <a:off x="1427757" y="5032473"/>
            <a:ext cx="10086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g184420fa6f2_0_803"/>
          <p:cNvCxnSpPr/>
          <p:nvPr/>
        </p:nvCxnSpPr>
        <p:spPr>
          <a:xfrm>
            <a:off x="1427757" y="6204637"/>
            <a:ext cx="10086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g184420fa6f2_0_803"/>
          <p:cNvCxnSpPr/>
          <p:nvPr/>
        </p:nvCxnSpPr>
        <p:spPr>
          <a:xfrm>
            <a:off x="1427757" y="7376802"/>
            <a:ext cx="10086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8a60ec4982_1_49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534" name="Google Shape;534;g18a60ec4982_1_49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535" name="Google Shape;535;g18a60ec4982_1_49"/>
          <p:cNvSpPr txBox="1"/>
          <p:nvPr/>
        </p:nvSpPr>
        <p:spPr>
          <a:xfrm>
            <a:off x="711575" y="597475"/>
            <a:ext cx="98223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50"/>
              <a:buFont typeface="Arial"/>
              <a:buNone/>
            </a:pPr>
            <a:r>
              <a:rPr lang="en-US" sz="5850">
                <a:latin typeface="Fira Sans Medium"/>
                <a:ea typeface="Fira Sans Medium"/>
                <a:cs typeface="Fira Sans Medium"/>
                <a:sym typeface="Fira Sans Medium"/>
              </a:rPr>
              <a:t>Chi-Square</a:t>
            </a:r>
            <a:endParaRPr sz="5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g18a60ec4982_1_49"/>
          <p:cNvPicPr preferRelativeResize="0"/>
          <p:nvPr/>
        </p:nvPicPr>
        <p:blipFill rotWithShape="1">
          <a:blip r:embed="rId3">
            <a:alphaModFix/>
          </a:blip>
          <a:srcRect b="44994"/>
          <a:stretch/>
        </p:blipFill>
        <p:spPr>
          <a:xfrm>
            <a:off x="711575" y="1778075"/>
            <a:ext cx="8271275" cy="77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18a60ec4982_1_49"/>
          <p:cNvPicPr preferRelativeResize="0"/>
          <p:nvPr/>
        </p:nvPicPr>
        <p:blipFill rotWithShape="1">
          <a:blip r:embed="rId3">
            <a:alphaModFix/>
          </a:blip>
          <a:srcRect t="54824"/>
          <a:stretch/>
        </p:blipFill>
        <p:spPr>
          <a:xfrm>
            <a:off x="8982850" y="1783825"/>
            <a:ext cx="8682296" cy="670377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18a60ec4982_1_49"/>
          <p:cNvSpPr txBox="1"/>
          <p:nvPr/>
        </p:nvSpPr>
        <p:spPr>
          <a:xfrm>
            <a:off x="9741675" y="8491250"/>
            <a:ext cx="85464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 chi-square dengan hasil: Churn memiliki hubungan (tergantung/dependent) paling tinggi dengan feature Complain, kemudian disusul dengan PreferedOrderCat_Mobile Phone, MaritalStatus_Single, SatisfactionScore, NumberOfDeviceRegistered_normalisasi, NumberOfDeviceRegistered, dan Citytier.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g18a60ec4982_1_49"/>
          <p:cNvSpPr/>
          <p:nvPr/>
        </p:nvSpPr>
        <p:spPr>
          <a:xfrm>
            <a:off x="644475" y="2900200"/>
            <a:ext cx="8271300" cy="233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g18f0befd96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875" y="2953425"/>
            <a:ext cx="10306050" cy="6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18f0befd967_0_3"/>
          <p:cNvSpPr txBox="1"/>
          <p:nvPr/>
        </p:nvSpPr>
        <p:spPr>
          <a:xfrm>
            <a:off x="1313750" y="991525"/>
            <a:ext cx="48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18f0befd967_0_3"/>
          <p:cNvSpPr txBox="1"/>
          <p:nvPr/>
        </p:nvSpPr>
        <p:spPr>
          <a:xfrm>
            <a:off x="1639675" y="569675"/>
            <a:ext cx="108039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7999">
                <a:latin typeface="Fira Sans Medium"/>
                <a:ea typeface="Fira Sans Medium"/>
                <a:cs typeface="Fira Sans Medium"/>
                <a:sym typeface="Fira Sans Medium"/>
              </a:rPr>
              <a:t>Hypothesis Testing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8f0befd967_0_3"/>
          <p:cNvSpPr txBox="1"/>
          <p:nvPr/>
        </p:nvSpPr>
        <p:spPr>
          <a:xfrm>
            <a:off x="1759950" y="2032600"/>
            <a:ext cx="10185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Complain vs Churn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f0befd967_0_10"/>
          <p:cNvSpPr txBox="1"/>
          <p:nvPr/>
        </p:nvSpPr>
        <p:spPr>
          <a:xfrm>
            <a:off x="1313750" y="991525"/>
            <a:ext cx="48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18f0befd967_0_10"/>
          <p:cNvSpPr txBox="1"/>
          <p:nvPr/>
        </p:nvSpPr>
        <p:spPr>
          <a:xfrm>
            <a:off x="1639675" y="569675"/>
            <a:ext cx="108039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7999">
                <a:latin typeface="Fira Sans Medium"/>
                <a:ea typeface="Fira Sans Medium"/>
                <a:cs typeface="Fira Sans Medium"/>
                <a:sym typeface="Fira Sans Medium"/>
              </a:rPr>
              <a:t>Hypothesis Testing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8f0befd967_0_10"/>
          <p:cNvSpPr txBox="1"/>
          <p:nvPr/>
        </p:nvSpPr>
        <p:spPr>
          <a:xfrm>
            <a:off x="1759950" y="2032600"/>
            <a:ext cx="10185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PreferedOrderCat_Mobile Phone vs Churn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g18f0befd967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950" y="2953425"/>
            <a:ext cx="10185900" cy="576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8f0befd967_0_18"/>
          <p:cNvSpPr txBox="1"/>
          <p:nvPr/>
        </p:nvSpPr>
        <p:spPr>
          <a:xfrm>
            <a:off x="1313750" y="991525"/>
            <a:ext cx="48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18f0befd967_0_18"/>
          <p:cNvSpPr txBox="1"/>
          <p:nvPr/>
        </p:nvSpPr>
        <p:spPr>
          <a:xfrm>
            <a:off x="1639675" y="569675"/>
            <a:ext cx="108039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7999">
                <a:latin typeface="Fira Sans Medium"/>
                <a:ea typeface="Fira Sans Medium"/>
                <a:cs typeface="Fira Sans Medium"/>
                <a:sym typeface="Fira Sans Medium"/>
              </a:rPr>
              <a:t>Hypothesis Testing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18f0befd967_0_18"/>
          <p:cNvSpPr txBox="1"/>
          <p:nvPr/>
        </p:nvSpPr>
        <p:spPr>
          <a:xfrm>
            <a:off x="1759950" y="2032600"/>
            <a:ext cx="10185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Marital Status vs Churn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g18f0befd967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950" y="2953425"/>
            <a:ext cx="9896501" cy="574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84420fa6f2_0_543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569" name="Google Shape;569;g184420fa6f2_0_543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570" name="Google Shape;570;g184420fa6f2_0_543"/>
          <p:cNvSpPr txBox="1"/>
          <p:nvPr/>
        </p:nvSpPr>
        <p:spPr>
          <a:xfrm>
            <a:off x="818526" y="917050"/>
            <a:ext cx="9831000" cy="18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B. Feature Extraction </a:t>
            </a:r>
            <a:r>
              <a:rPr lang="en-US" sz="15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(membuat feature baru dari feature yang sudah ada)</a:t>
            </a:r>
            <a:endParaRPr sz="23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endParaRPr sz="3599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1" name="Google Shape;571;g184420fa6f2_0_543"/>
          <p:cNvSpPr txBox="1"/>
          <p:nvPr/>
        </p:nvSpPr>
        <p:spPr>
          <a:xfrm>
            <a:off x="1226700" y="2209950"/>
            <a:ext cx="16139400" cy="21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Arial"/>
              <a:buChar char="●"/>
            </a:pPr>
            <a:r>
              <a:rPr lang="en-US" sz="28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Membuat feature Average Cashback per Order</a:t>
            </a:r>
            <a:endParaRPr sz="28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Arial"/>
              <a:buChar char="●"/>
            </a:pPr>
            <a:r>
              <a:rPr lang="en-US" sz="28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Membuat feature Average Spend On App</a:t>
            </a:r>
            <a:endParaRPr sz="28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Arial"/>
              <a:buChar char="●"/>
            </a:pPr>
            <a:r>
              <a:rPr lang="en-US" sz="28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Membuat feature Average Day Since Last Order</a:t>
            </a:r>
            <a:endParaRPr sz="28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Arial"/>
              <a:buChar char="●"/>
            </a:pPr>
            <a:r>
              <a:rPr lang="en-US" sz="28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Membuat feature Average Complain per Order</a:t>
            </a:r>
            <a:endParaRPr sz="28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8a60ec4982_1_2"/>
          <p:cNvSpPr txBox="1"/>
          <p:nvPr/>
        </p:nvSpPr>
        <p:spPr>
          <a:xfrm>
            <a:off x="856255" y="4994525"/>
            <a:ext cx="1476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18a60ec4982_1_2"/>
          <p:cNvSpPr/>
          <p:nvPr/>
        </p:nvSpPr>
        <p:spPr>
          <a:xfrm>
            <a:off x="-3563094" y="5696994"/>
            <a:ext cx="6379593" cy="5524757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578" name="Google Shape;578;g18a60ec4982_1_2"/>
          <p:cNvSpPr/>
          <p:nvPr/>
        </p:nvSpPr>
        <p:spPr>
          <a:xfrm>
            <a:off x="1062065" y="7690292"/>
            <a:ext cx="3031438" cy="2625239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579" name="Google Shape;579;g18a60ec4982_1_2"/>
          <p:cNvSpPr/>
          <p:nvPr/>
        </p:nvSpPr>
        <p:spPr>
          <a:xfrm>
            <a:off x="2986692" y="8575750"/>
            <a:ext cx="2144629" cy="1857259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580" name="Google Shape;580;g18a60ec4982_1_2"/>
          <p:cNvSpPr txBox="1"/>
          <p:nvPr/>
        </p:nvSpPr>
        <p:spPr>
          <a:xfrm>
            <a:off x="614225" y="224325"/>
            <a:ext cx="13391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7200" b="1">
                <a:solidFill>
                  <a:srgbClr val="A4E473"/>
                </a:solidFill>
                <a:latin typeface="Comfortaa"/>
                <a:ea typeface="Comfortaa"/>
                <a:cs typeface="Comfortaa"/>
                <a:sym typeface="Comfortaa"/>
              </a:rPr>
              <a:t>Machine Learning, Modelling &amp; Evaluation</a:t>
            </a:r>
            <a:endParaRPr sz="7200" b="1" i="0" u="none" strike="noStrike" cap="none">
              <a:solidFill>
                <a:srgbClr val="A4E47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81" name="Google Shape;581;g18a60ec4982_1_2"/>
          <p:cNvCxnSpPr/>
          <p:nvPr/>
        </p:nvCxnSpPr>
        <p:spPr>
          <a:xfrm>
            <a:off x="584957" y="2380058"/>
            <a:ext cx="10086300" cy="0"/>
          </a:xfrm>
          <a:prstGeom prst="straightConnector1">
            <a:avLst/>
          </a:prstGeom>
          <a:noFill/>
          <a:ln w="38100" cap="rnd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2" name="Google Shape;582;g18a60ec4982_1_2"/>
          <p:cNvSpPr/>
          <p:nvPr/>
        </p:nvSpPr>
        <p:spPr>
          <a:xfrm>
            <a:off x="13202890" y="-5924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583" name="Google Shape;583;g18a60ec4982_1_2"/>
          <p:cNvSpPr txBox="1"/>
          <p:nvPr/>
        </p:nvSpPr>
        <p:spPr>
          <a:xfrm>
            <a:off x="1039805" y="5542275"/>
            <a:ext cx="1476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18a60ec4982_1_2"/>
          <p:cNvSpPr/>
          <p:nvPr/>
        </p:nvSpPr>
        <p:spPr>
          <a:xfrm>
            <a:off x="4164775" y="459337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 w="9525" cap="flat" cmpd="sng">
            <a:solidFill>
              <a:srgbClr val="A4E4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85" name="Google Shape;585;g18a60ec4982_1_2"/>
          <p:cNvGrpSpPr/>
          <p:nvPr/>
        </p:nvGrpSpPr>
        <p:grpSpPr>
          <a:xfrm>
            <a:off x="1913500" y="4011450"/>
            <a:ext cx="3156600" cy="2376550"/>
            <a:chOff x="369675" y="1960450"/>
            <a:chExt cx="1578300" cy="1188275"/>
          </a:xfrm>
        </p:grpSpPr>
        <p:sp>
          <p:nvSpPr>
            <p:cNvPr id="586" name="Google Shape;586;g18a60ec4982_1_2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87" name="Google Shape;587;g18a60ec4982_1_2"/>
            <p:cNvSpPr txBox="1"/>
            <p:nvPr/>
          </p:nvSpPr>
          <p:spPr>
            <a:xfrm>
              <a:off x="369675" y="2702325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Split Data Train &amp; Test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588" name="Google Shape;588;g18a60ec4982_1_2"/>
          <p:cNvGrpSpPr/>
          <p:nvPr/>
        </p:nvGrpSpPr>
        <p:grpSpPr>
          <a:xfrm>
            <a:off x="4565375" y="4011450"/>
            <a:ext cx="3074400" cy="2147950"/>
            <a:chOff x="2114712" y="1960450"/>
            <a:chExt cx="1537200" cy="1073975"/>
          </a:xfrm>
        </p:grpSpPr>
        <p:sp>
          <p:nvSpPr>
            <p:cNvPr id="589" name="Google Shape;589;g18a60ec4982_1_2"/>
            <p:cNvSpPr/>
            <p:nvPr/>
          </p:nvSpPr>
          <p:spPr>
            <a:xfrm>
              <a:off x="2586168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90" name="Google Shape;590;g18a60ec4982_1_2"/>
            <p:cNvSpPr txBox="1"/>
            <p:nvPr/>
          </p:nvSpPr>
          <p:spPr>
            <a:xfrm>
              <a:off x="2114712" y="25880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Modelling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591" name="Google Shape;591;g18a60ec4982_1_2"/>
          <p:cNvGrpSpPr/>
          <p:nvPr/>
        </p:nvGrpSpPr>
        <p:grpSpPr>
          <a:xfrm>
            <a:off x="7439850" y="4011450"/>
            <a:ext cx="2656200" cy="2300350"/>
            <a:chOff x="3932950" y="1960450"/>
            <a:chExt cx="1328100" cy="1150175"/>
          </a:xfrm>
        </p:grpSpPr>
        <p:sp>
          <p:nvSpPr>
            <p:cNvPr id="592" name="Google Shape;592;g18a60ec4982_1_2"/>
            <p:cNvSpPr/>
            <p:nvPr/>
          </p:nvSpPr>
          <p:spPr>
            <a:xfrm>
              <a:off x="4290102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93" name="Google Shape;593;g18a60ec4982_1_2"/>
            <p:cNvSpPr txBox="1"/>
            <p:nvPr/>
          </p:nvSpPr>
          <p:spPr>
            <a:xfrm>
              <a:off x="3932950" y="2664225"/>
              <a:ext cx="1328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Hyperparameter Tunning</a:t>
              </a:r>
              <a:endParaRPr sz="21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594" name="Google Shape;594;g18a60ec4982_1_2"/>
          <p:cNvGrpSpPr/>
          <p:nvPr/>
        </p:nvGrpSpPr>
        <p:grpSpPr>
          <a:xfrm>
            <a:off x="9867725" y="4011450"/>
            <a:ext cx="3074400" cy="2300350"/>
            <a:chOff x="5527887" y="1960450"/>
            <a:chExt cx="1537200" cy="1150175"/>
          </a:xfrm>
        </p:grpSpPr>
        <p:sp>
          <p:nvSpPr>
            <p:cNvPr id="595" name="Google Shape;595;g18a60ec4982_1_2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96" name="Google Shape;596;g18a60ec4982_1_2"/>
            <p:cNvSpPr txBox="1"/>
            <p:nvPr/>
          </p:nvSpPr>
          <p:spPr>
            <a:xfrm>
              <a:off x="5527887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Feature Importance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97" name="Google Shape;597;g18a60ec4982_1_2"/>
          <p:cNvSpPr/>
          <p:nvPr/>
        </p:nvSpPr>
        <p:spPr>
          <a:xfrm>
            <a:off x="6831225" y="459337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8" name="Google Shape;598;g18a60ec4982_1_2"/>
          <p:cNvSpPr/>
          <p:nvPr/>
        </p:nvSpPr>
        <p:spPr>
          <a:xfrm>
            <a:off x="9484925" y="459337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9" name="Google Shape;599;g18a60ec4982_1_2"/>
          <p:cNvSpPr/>
          <p:nvPr/>
        </p:nvSpPr>
        <p:spPr>
          <a:xfrm>
            <a:off x="12151925" y="466957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600" name="Google Shape;600;g18a60ec4982_1_2"/>
          <p:cNvGrpSpPr/>
          <p:nvPr/>
        </p:nvGrpSpPr>
        <p:grpSpPr>
          <a:xfrm>
            <a:off x="12518675" y="4050475"/>
            <a:ext cx="3074400" cy="2147950"/>
            <a:chOff x="5527887" y="1960450"/>
            <a:chExt cx="1537200" cy="1073975"/>
          </a:xfrm>
        </p:grpSpPr>
        <p:sp>
          <p:nvSpPr>
            <p:cNvPr id="601" name="Google Shape;601;g18a60ec4982_1_2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02" name="Google Shape;602;g18a60ec4982_1_2"/>
            <p:cNvSpPr txBox="1"/>
            <p:nvPr/>
          </p:nvSpPr>
          <p:spPr>
            <a:xfrm>
              <a:off x="5527887" y="25880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Business Insight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"/>
          <p:cNvSpPr/>
          <p:nvPr/>
        </p:nvSpPr>
        <p:spPr>
          <a:xfrm>
            <a:off x="16799111" y="2687862"/>
            <a:ext cx="2977778" cy="257877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608" name="Google Shape;608;p4"/>
          <p:cNvSpPr/>
          <p:nvPr/>
        </p:nvSpPr>
        <p:spPr>
          <a:xfrm>
            <a:off x="13660090" y="-135282"/>
            <a:ext cx="4201515" cy="363853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609" name="Google Shape;609;p4"/>
          <p:cNvSpPr/>
          <p:nvPr/>
        </p:nvSpPr>
        <p:spPr>
          <a:xfrm>
            <a:off x="13243939" y="-956153"/>
            <a:ext cx="2481390" cy="2148895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610" name="Google Shape;610;p4"/>
          <p:cNvSpPr txBox="1"/>
          <p:nvPr/>
        </p:nvSpPr>
        <p:spPr>
          <a:xfrm>
            <a:off x="1028700" y="1028700"/>
            <a:ext cx="122154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99"/>
              <a:buFont typeface="Arial"/>
              <a:buNone/>
            </a:pPr>
            <a:r>
              <a:rPr lang="en-US" sz="7399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Split Data Train &amp; Test</a:t>
            </a: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"/>
          <p:cNvSpPr txBox="1"/>
          <p:nvPr/>
        </p:nvSpPr>
        <p:spPr>
          <a:xfrm>
            <a:off x="899275" y="5110050"/>
            <a:ext cx="5348700" cy="2578800"/>
          </a:xfrm>
          <a:prstGeom prst="rect">
            <a:avLst/>
          </a:prstGeom>
          <a:noFill/>
          <a:ln w="38100" cap="flat" cmpd="sng">
            <a:solidFill>
              <a:srgbClr val="00A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000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Dalam penyusunan model ini, persentase pembagian data adalah:</a:t>
            </a:r>
            <a:endParaRPr sz="3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Train: </a:t>
            </a:r>
            <a:r>
              <a:rPr lang="en-US" sz="3100" b="1">
                <a:solidFill>
                  <a:schemeClr val="dk1"/>
                </a:solidFill>
                <a:highlight>
                  <a:srgbClr val="FFFFFF"/>
                </a:highlight>
              </a:rPr>
              <a:t>70</a:t>
            </a:r>
            <a:r>
              <a:rPr lang="en-US" sz="31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% Test: 3</a:t>
            </a:r>
            <a:r>
              <a:rPr lang="en-US" sz="3100" b="1">
                <a:solidFill>
                  <a:schemeClr val="dk1"/>
                </a:solidFill>
                <a:highlight>
                  <a:srgbClr val="FFFFFF"/>
                </a:highlight>
              </a:rPr>
              <a:t>0</a:t>
            </a:r>
            <a:r>
              <a:rPr lang="en-US" sz="31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%</a:t>
            </a:r>
            <a:endParaRPr sz="3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275" y="2827225"/>
            <a:ext cx="1121092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"/>
          <p:cNvSpPr/>
          <p:nvPr/>
        </p:nvSpPr>
        <p:spPr>
          <a:xfrm>
            <a:off x="16799111" y="2687862"/>
            <a:ext cx="2977778" cy="257877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618" name="Google Shape;618;p5"/>
          <p:cNvSpPr/>
          <p:nvPr/>
        </p:nvSpPr>
        <p:spPr>
          <a:xfrm>
            <a:off x="13660090" y="-135282"/>
            <a:ext cx="4201515" cy="363853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619" name="Google Shape;619;p5"/>
          <p:cNvSpPr/>
          <p:nvPr/>
        </p:nvSpPr>
        <p:spPr>
          <a:xfrm>
            <a:off x="13243939" y="-956153"/>
            <a:ext cx="2481390" cy="2148895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620" name="Google Shape;620;p5"/>
          <p:cNvSpPr txBox="1"/>
          <p:nvPr/>
        </p:nvSpPr>
        <p:spPr>
          <a:xfrm>
            <a:off x="1028700" y="1028700"/>
            <a:ext cx="108246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2687850"/>
            <a:ext cx="13355290" cy="665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6533" y="4643945"/>
            <a:ext cx="6265721" cy="4770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5"/>
          <p:cNvCxnSpPr/>
          <p:nvPr/>
        </p:nvCxnSpPr>
        <p:spPr>
          <a:xfrm rot="10800000" flipH="1">
            <a:off x="132000" y="7702550"/>
            <a:ext cx="986400" cy="14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84420fa6f2_0_1017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629" name="Google Shape;629;g184420fa6f2_0_1017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630" name="Google Shape;630;g184420fa6f2_0_1017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631" name="Google Shape;631;g184420fa6f2_0_1017"/>
          <p:cNvSpPr txBox="1"/>
          <p:nvPr/>
        </p:nvSpPr>
        <p:spPr>
          <a:xfrm>
            <a:off x="1028700" y="1028700"/>
            <a:ext cx="108246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184420fa6f2_0_1017"/>
          <p:cNvSpPr txBox="1"/>
          <p:nvPr/>
        </p:nvSpPr>
        <p:spPr>
          <a:xfrm>
            <a:off x="1227000" y="2413200"/>
            <a:ext cx="1082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 Fold Cross Validation</a:t>
            </a:r>
            <a:endParaRPr sz="36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33" name="Google Shape;633;g184420fa6f2_0_1017"/>
          <p:cNvSpPr txBox="1"/>
          <p:nvPr/>
        </p:nvSpPr>
        <p:spPr>
          <a:xfrm>
            <a:off x="13377300" y="5478125"/>
            <a:ext cx="4000500" cy="2789400"/>
          </a:xfrm>
          <a:prstGeom prst="rect">
            <a:avLst/>
          </a:prstGeom>
          <a:noFill/>
          <a:ln w="38100" cap="flat" cmpd="sng">
            <a:solidFill>
              <a:srgbClr val="00A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171450" bIns="0" anchor="ctr" anchorCtr="0">
            <a:noAutofit/>
          </a:bodyPr>
          <a:lstStyle/>
          <a:p>
            <a:pPr marL="17145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 Forest sebelum K fold: 97%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 Forest setelah K fold (rata-rata): 93%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Google Shape;634;g184420fa6f2_0_1017"/>
          <p:cNvPicPr preferRelativeResize="0"/>
          <p:nvPr/>
        </p:nvPicPr>
        <p:blipFill rotWithShape="1">
          <a:blip r:embed="rId3">
            <a:alphaModFix/>
          </a:blip>
          <a:srcRect l="7017" t="23016" r="60917" b="37759"/>
          <a:stretch/>
        </p:blipFill>
        <p:spPr>
          <a:xfrm>
            <a:off x="1209100" y="3049125"/>
            <a:ext cx="5405795" cy="37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184420fa6f2_0_1017"/>
          <p:cNvPicPr preferRelativeResize="0"/>
          <p:nvPr/>
        </p:nvPicPr>
        <p:blipFill rotWithShape="1">
          <a:blip r:embed="rId4">
            <a:alphaModFix/>
          </a:blip>
          <a:srcRect l="7248" t="49171" r="33242" b="30079"/>
          <a:stretch/>
        </p:blipFill>
        <p:spPr>
          <a:xfrm>
            <a:off x="1209100" y="6767100"/>
            <a:ext cx="10952916" cy="21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184420fa6f2_0_1017"/>
          <p:cNvSpPr/>
          <p:nvPr/>
        </p:nvSpPr>
        <p:spPr>
          <a:xfrm>
            <a:off x="1016300" y="6172200"/>
            <a:ext cx="3321600" cy="443400"/>
          </a:xfrm>
          <a:prstGeom prst="rect">
            <a:avLst/>
          </a:prstGeom>
          <a:noFill/>
          <a:ln w="9525" cap="flat" cmpd="sng">
            <a:solidFill>
              <a:srgbClr val="FF06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184420fa6f2_0_1017"/>
          <p:cNvSpPr/>
          <p:nvPr/>
        </p:nvSpPr>
        <p:spPr>
          <a:xfrm>
            <a:off x="1016300" y="8158900"/>
            <a:ext cx="3321600" cy="443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"/>
          <p:cNvSpPr/>
          <p:nvPr/>
        </p:nvSpPr>
        <p:spPr>
          <a:xfrm rot="10800000">
            <a:off x="10542559" y="-4150923"/>
            <a:ext cx="9822161" cy="6226137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643" name="Google Shape;643;p7"/>
          <p:cNvSpPr/>
          <p:nvPr/>
        </p:nvSpPr>
        <p:spPr>
          <a:xfrm>
            <a:off x="9959443" y="-865713"/>
            <a:ext cx="2695438" cy="2334501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644" name="Google Shape;644;p7"/>
          <p:cNvSpPr txBox="1"/>
          <p:nvPr/>
        </p:nvSpPr>
        <p:spPr>
          <a:xfrm>
            <a:off x="1028700" y="962025"/>
            <a:ext cx="870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Hyperparameter Tunning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7"/>
          <p:cNvSpPr txBox="1"/>
          <p:nvPr/>
        </p:nvSpPr>
        <p:spPr>
          <a:xfrm>
            <a:off x="1123950" y="2228850"/>
            <a:ext cx="16630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Hyperparameter tunning merupakan bagian penting dalam mengontrol perilaku model machine learning. </a:t>
            </a:r>
            <a:br>
              <a:rPr lang="en-US" sz="23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US" sz="23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Apabila tidak mengatur hyperparameter tunning dengan benar, parameter model yang diestimasi akan menghasilkan hasil yang kurang optimal.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238250" y="4638225"/>
            <a:ext cx="10820400" cy="2306796"/>
            <a:chOff x="1238250" y="3819075"/>
            <a:chExt cx="10820400" cy="2306796"/>
          </a:xfrm>
        </p:grpSpPr>
        <p:grpSp>
          <p:nvGrpSpPr>
            <p:cNvPr id="647" name="Google Shape;647;p7"/>
            <p:cNvGrpSpPr/>
            <p:nvPr/>
          </p:nvGrpSpPr>
          <p:grpSpPr>
            <a:xfrm>
              <a:off x="1238250" y="3819075"/>
              <a:ext cx="8705699" cy="2306796"/>
              <a:chOff x="1238250" y="3819075"/>
              <a:chExt cx="8705699" cy="2306796"/>
            </a:xfrm>
          </p:grpSpPr>
          <p:pic>
            <p:nvPicPr>
              <p:cNvPr id="648" name="Google Shape;648;p7"/>
              <p:cNvPicPr preferRelativeResize="0"/>
              <p:nvPr/>
            </p:nvPicPr>
            <p:blipFill rotWithShape="1">
              <a:blip r:embed="rId3">
                <a:alphaModFix/>
              </a:blip>
              <a:srcRect l="6753" t="43785" r="52589" b="37052"/>
              <a:stretch/>
            </p:blipFill>
            <p:spPr>
              <a:xfrm>
                <a:off x="1238250" y="3819075"/>
                <a:ext cx="8705699" cy="23067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" name="Google Shape;649;p7"/>
              <p:cNvSpPr/>
              <p:nvPr/>
            </p:nvSpPr>
            <p:spPr>
              <a:xfrm>
                <a:off x="1314450" y="5295900"/>
                <a:ext cx="3981600" cy="685800"/>
              </a:xfrm>
              <a:prstGeom prst="rect">
                <a:avLst/>
              </a:prstGeom>
              <a:noFill/>
              <a:ln w="9525" cap="flat" cmpd="sng">
                <a:solidFill>
                  <a:srgbClr val="FF06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0" name="Google Shape;650;p7"/>
            <p:cNvSpPr txBox="1"/>
            <p:nvPr/>
          </p:nvSpPr>
          <p:spPr>
            <a:xfrm>
              <a:off x="10267950" y="5219700"/>
              <a:ext cx="1790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Sebelum</a:t>
              </a:r>
              <a:endPara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7"/>
          <p:cNvGrpSpPr/>
          <p:nvPr/>
        </p:nvGrpSpPr>
        <p:grpSpPr>
          <a:xfrm>
            <a:off x="1166325" y="7231300"/>
            <a:ext cx="10964250" cy="1735108"/>
            <a:chOff x="1238250" y="6469300"/>
            <a:chExt cx="10964250" cy="1735108"/>
          </a:xfrm>
        </p:grpSpPr>
        <p:grpSp>
          <p:nvGrpSpPr>
            <p:cNvPr id="652" name="Google Shape;652;p7"/>
            <p:cNvGrpSpPr/>
            <p:nvPr/>
          </p:nvGrpSpPr>
          <p:grpSpPr>
            <a:xfrm>
              <a:off x="1238250" y="6469300"/>
              <a:ext cx="8721200" cy="1735108"/>
              <a:chOff x="1238250" y="6469300"/>
              <a:chExt cx="8721200" cy="1735108"/>
            </a:xfrm>
          </p:grpSpPr>
          <p:pic>
            <p:nvPicPr>
              <p:cNvPr id="653" name="Google Shape;653;p7"/>
              <p:cNvPicPr preferRelativeResize="0"/>
              <p:nvPr/>
            </p:nvPicPr>
            <p:blipFill rotWithShape="1">
              <a:blip r:embed="rId4">
                <a:alphaModFix/>
              </a:blip>
              <a:srcRect l="6639" t="51230" r="48099" b="32753"/>
              <a:stretch/>
            </p:blipFill>
            <p:spPr>
              <a:xfrm>
                <a:off x="1238250" y="6469300"/>
                <a:ext cx="8721200" cy="17351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4" name="Google Shape;654;p7"/>
              <p:cNvSpPr/>
              <p:nvPr/>
            </p:nvSpPr>
            <p:spPr>
              <a:xfrm>
                <a:off x="1314450" y="7296150"/>
                <a:ext cx="39816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5" name="Google Shape;655;p7"/>
            <p:cNvSpPr txBox="1"/>
            <p:nvPr/>
          </p:nvSpPr>
          <p:spPr>
            <a:xfrm>
              <a:off x="10411800" y="7429500"/>
              <a:ext cx="1790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Sesudah</a:t>
              </a:r>
              <a:endPara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p7"/>
          <p:cNvSpPr txBox="1"/>
          <p:nvPr/>
        </p:nvSpPr>
        <p:spPr>
          <a:xfrm>
            <a:off x="1236150" y="3779888"/>
            <a:ext cx="1082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"/>
              <a:buAutoNum type="arabicPeriod"/>
            </a:pPr>
            <a:r>
              <a:rPr lang="en-US" sz="36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Decision Tree Classifier</a:t>
            </a:r>
            <a:endParaRPr sz="36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8899606466_0_3"/>
          <p:cNvSpPr txBox="1"/>
          <p:nvPr/>
        </p:nvSpPr>
        <p:spPr>
          <a:xfrm>
            <a:off x="1389655" y="5527925"/>
            <a:ext cx="1476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18899606466_0_3"/>
          <p:cNvSpPr/>
          <p:nvPr/>
        </p:nvSpPr>
        <p:spPr>
          <a:xfrm>
            <a:off x="-3563094" y="6077994"/>
            <a:ext cx="6379593" cy="5524757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161" name="Google Shape;161;g18899606466_0_3"/>
          <p:cNvSpPr/>
          <p:nvPr/>
        </p:nvSpPr>
        <p:spPr>
          <a:xfrm>
            <a:off x="1671665" y="7004492"/>
            <a:ext cx="3031438" cy="2625239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162" name="Google Shape;162;g18899606466_0_3"/>
          <p:cNvSpPr/>
          <p:nvPr/>
        </p:nvSpPr>
        <p:spPr>
          <a:xfrm>
            <a:off x="4053492" y="8956750"/>
            <a:ext cx="2144629" cy="1857259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163" name="Google Shape;163;g18899606466_0_3"/>
          <p:cNvSpPr txBox="1"/>
          <p:nvPr/>
        </p:nvSpPr>
        <p:spPr>
          <a:xfrm>
            <a:off x="584947" y="1191050"/>
            <a:ext cx="6669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7200" b="1">
                <a:solidFill>
                  <a:srgbClr val="A4E473"/>
                </a:solidFill>
                <a:latin typeface="Comfortaa"/>
                <a:ea typeface="Comfortaa"/>
                <a:cs typeface="Comfortaa"/>
                <a:sym typeface="Comfortaa"/>
              </a:rPr>
              <a:t>Preface</a:t>
            </a:r>
            <a:endParaRPr sz="7200" b="1" i="0" u="none" strike="noStrike" cap="none">
              <a:solidFill>
                <a:srgbClr val="A4E47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4" name="Google Shape;164;g18899606466_0_3"/>
          <p:cNvCxnSpPr/>
          <p:nvPr/>
        </p:nvCxnSpPr>
        <p:spPr>
          <a:xfrm>
            <a:off x="584957" y="2380058"/>
            <a:ext cx="10086300" cy="0"/>
          </a:xfrm>
          <a:prstGeom prst="straightConnector1">
            <a:avLst/>
          </a:prstGeom>
          <a:noFill/>
          <a:ln w="38100" cap="rnd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g18899606466_0_3"/>
          <p:cNvSpPr/>
          <p:nvPr/>
        </p:nvSpPr>
        <p:spPr>
          <a:xfrm>
            <a:off x="142696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166" name="Google Shape;166;g18899606466_0_3"/>
          <p:cNvSpPr/>
          <p:nvPr/>
        </p:nvSpPr>
        <p:spPr>
          <a:xfrm>
            <a:off x="4514625" y="450282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 w="9525" cap="flat" cmpd="sng">
            <a:solidFill>
              <a:srgbClr val="A4E4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67" name="Google Shape;167;g18899606466_0_3"/>
          <p:cNvGrpSpPr/>
          <p:nvPr/>
        </p:nvGrpSpPr>
        <p:grpSpPr>
          <a:xfrm>
            <a:off x="1806150" y="3920900"/>
            <a:ext cx="3156600" cy="2605150"/>
            <a:chOff x="369675" y="1960450"/>
            <a:chExt cx="1578300" cy="1302575"/>
          </a:xfrm>
        </p:grpSpPr>
        <p:sp>
          <p:nvSpPr>
            <p:cNvPr id="168" name="Google Shape;168;g18899606466_0_3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69" name="Google Shape;169;g18899606466_0_3"/>
            <p:cNvSpPr txBox="1"/>
            <p:nvPr/>
          </p:nvSpPr>
          <p:spPr>
            <a:xfrm>
              <a:off x="369675" y="2816625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Problem Statement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70" name="Google Shape;170;g18899606466_0_3"/>
          <p:cNvGrpSpPr/>
          <p:nvPr/>
        </p:nvGrpSpPr>
        <p:grpSpPr>
          <a:xfrm>
            <a:off x="5296225" y="3920900"/>
            <a:ext cx="3074400" cy="2528950"/>
            <a:chOff x="2114712" y="1960450"/>
            <a:chExt cx="1537200" cy="1264475"/>
          </a:xfrm>
        </p:grpSpPr>
        <p:sp>
          <p:nvSpPr>
            <p:cNvPr id="171" name="Google Shape;171;g18899606466_0_3"/>
            <p:cNvSpPr/>
            <p:nvPr/>
          </p:nvSpPr>
          <p:spPr>
            <a:xfrm>
              <a:off x="2586168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72" name="Google Shape;172;g18899606466_0_3"/>
            <p:cNvSpPr txBox="1"/>
            <p:nvPr/>
          </p:nvSpPr>
          <p:spPr>
            <a:xfrm>
              <a:off x="2114712" y="27785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Goal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73" name="Google Shape;173;g18899606466_0_3"/>
          <p:cNvGrpSpPr/>
          <p:nvPr/>
        </p:nvGrpSpPr>
        <p:grpSpPr>
          <a:xfrm>
            <a:off x="8704100" y="3920900"/>
            <a:ext cx="3074400" cy="2452750"/>
            <a:chOff x="3818650" y="1960450"/>
            <a:chExt cx="1537200" cy="1226375"/>
          </a:xfrm>
        </p:grpSpPr>
        <p:sp>
          <p:nvSpPr>
            <p:cNvPr id="174" name="Google Shape;174;g18899606466_0_3"/>
            <p:cNvSpPr/>
            <p:nvPr/>
          </p:nvSpPr>
          <p:spPr>
            <a:xfrm>
              <a:off x="4290102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75" name="Google Shape;175;g18899606466_0_3"/>
            <p:cNvSpPr txBox="1"/>
            <p:nvPr/>
          </p:nvSpPr>
          <p:spPr>
            <a:xfrm>
              <a:off x="3818650" y="27404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Business Metric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76" name="Google Shape;176;g18899606466_0_3"/>
          <p:cNvGrpSpPr/>
          <p:nvPr/>
        </p:nvGrpSpPr>
        <p:grpSpPr>
          <a:xfrm>
            <a:off x="12122575" y="3920900"/>
            <a:ext cx="3074400" cy="2452750"/>
            <a:chOff x="5527887" y="1960450"/>
            <a:chExt cx="1537200" cy="1226375"/>
          </a:xfrm>
        </p:grpSpPr>
        <p:sp>
          <p:nvSpPr>
            <p:cNvPr id="177" name="Google Shape;177;g18899606466_0_3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78" name="Google Shape;178;g18899606466_0_3"/>
            <p:cNvSpPr txBox="1"/>
            <p:nvPr/>
          </p:nvSpPr>
          <p:spPr>
            <a:xfrm>
              <a:off x="5527887" y="27404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Objective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79" name="Google Shape;179;g18899606466_0_3"/>
          <p:cNvSpPr/>
          <p:nvPr/>
        </p:nvSpPr>
        <p:spPr>
          <a:xfrm>
            <a:off x="7943075" y="450282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g18899606466_0_3"/>
          <p:cNvSpPr/>
          <p:nvPr/>
        </p:nvSpPr>
        <p:spPr>
          <a:xfrm>
            <a:off x="11434975" y="450282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78f6f15b43_0_158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662" name="Google Shape;662;g178f6f15b43_0_158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663" name="Google Shape;663;g178f6f15b43_0_158"/>
          <p:cNvSpPr txBox="1"/>
          <p:nvPr/>
        </p:nvSpPr>
        <p:spPr>
          <a:xfrm>
            <a:off x="1028700" y="962025"/>
            <a:ext cx="870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Hyperparameter Tuning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178f6f15b43_0_158"/>
          <p:cNvSpPr txBox="1"/>
          <p:nvPr/>
        </p:nvSpPr>
        <p:spPr>
          <a:xfrm>
            <a:off x="1028700" y="2075213"/>
            <a:ext cx="1082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Random Forest</a:t>
            </a:r>
            <a:endParaRPr sz="36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665" name="Google Shape;665;g178f6f15b43_0_158"/>
          <p:cNvGrpSpPr/>
          <p:nvPr/>
        </p:nvGrpSpPr>
        <p:grpSpPr>
          <a:xfrm>
            <a:off x="1028700" y="2831800"/>
            <a:ext cx="10039350" cy="2336874"/>
            <a:chOff x="1028700" y="2831800"/>
            <a:chExt cx="10039350" cy="2336874"/>
          </a:xfrm>
        </p:grpSpPr>
        <p:sp>
          <p:nvSpPr>
            <p:cNvPr id="666" name="Google Shape;666;g178f6f15b43_0_158"/>
            <p:cNvSpPr txBox="1"/>
            <p:nvPr/>
          </p:nvSpPr>
          <p:spPr>
            <a:xfrm>
              <a:off x="9277350" y="4500425"/>
              <a:ext cx="1790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Sebelum</a:t>
              </a:r>
              <a:endPara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7" name="Google Shape;667;g178f6f15b43_0_158"/>
            <p:cNvPicPr preferRelativeResize="0"/>
            <p:nvPr/>
          </p:nvPicPr>
          <p:blipFill rotWithShape="1">
            <a:blip r:embed="rId3">
              <a:alphaModFix/>
            </a:blip>
            <a:srcRect l="6807" t="34529" r="49967" b="42806"/>
            <a:stretch/>
          </p:blipFill>
          <p:spPr>
            <a:xfrm>
              <a:off x="1028700" y="2831800"/>
              <a:ext cx="7927523" cy="2336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g178f6f15b43_0_158"/>
            <p:cNvSpPr/>
            <p:nvPr/>
          </p:nvSpPr>
          <p:spPr>
            <a:xfrm>
              <a:off x="1028700" y="4362450"/>
              <a:ext cx="3981600" cy="685800"/>
            </a:xfrm>
            <a:prstGeom prst="rect">
              <a:avLst/>
            </a:prstGeom>
            <a:noFill/>
            <a:ln w="9525" cap="flat" cmpd="sng">
              <a:solidFill>
                <a:srgbClr val="FF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g178f6f15b43_0_158"/>
          <p:cNvGrpSpPr/>
          <p:nvPr/>
        </p:nvGrpSpPr>
        <p:grpSpPr>
          <a:xfrm>
            <a:off x="1028700" y="5708550"/>
            <a:ext cx="10039350" cy="1809725"/>
            <a:chOff x="1028700" y="5708550"/>
            <a:chExt cx="10039350" cy="1809725"/>
          </a:xfrm>
        </p:grpSpPr>
        <p:sp>
          <p:nvSpPr>
            <p:cNvPr id="670" name="Google Shape;670;g178f6f15b43_0_158"/>
            <p:cNvSpPr txBox="1"/>
            <p:nvPr/>
          </p:nvSpPr>
          <p:spPr>
            <a:xfrm>
              <a:off x="9277350" y="6856475"/>
              <a:ext cx="1790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Sesudah</a:t>
              </a:r>
              <a:endPara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1" name="Google Shape;671;g178f6f15b43_0_158"/>
            <p:cNvPicPr preferRelativeResize="0"/>
            <p:nvPr/>
          </p:nvPicPr>
          <p:blipFill rotWithShape="1">
            <a:blip r:embed="rId4">
              <a:alphaModFix/>
            </a:blip>
            <a:srcRect l="6889" t="45066" r="47933" b="37293"/>
            <a:stretch/>
          </p:blipFill>
          <p:spPr>
            <a:xfrm>
              <a:off x="1028700" y="5708550"/>
              <a:ext cx="7927526" cy="180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g178f6f15b43_0_158"/>
            <p:cNvSpPr/>
            <p:nvPr/>
          </p:nvSpPr>
          <p:spPr>
            <a:xfrm>
              <a:off x="1028700" y="6610350"/>
              <a:ext cx="3981600" cy="685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78f6f15b43_0_182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678" name="Google Shape;678;g178f6f15b43_0_182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679" name="Google Shape;679;g178f6f15b43_0_182"/>
          <p:cNvSpPr txBox="1"/>
          <p:nvPr/>
        </p:nvSpPr>
        <p:spPr>
          <a:xfrm>
            <a:off x="1028700" y="962025"/>
            <a:ext cx="870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Hyperparameter Tuning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178f6f15b43_0_182"/>
          <p:cNvSpPr txBox="1"/>
          <p:nvPr/>
        </p:nvSpPr>
        <p:spPr>
          <a:xfrm>
            <a:off x="1028700" y="2075213"/>
            <a:ext cx="1082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Catboost</a:t>
            </a:r>
            <a:endParaRPr sz="36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681" name="Google Shape;681;g178f6f15b43_0_182"/>
          <p:cNvGrpSpPr/>
          <p:nvPr/>
        </p:nvGrpSpPr>
        <p:grpSpPr>
          <a:xfrm>
            <a:off x="1028700" y="2704872"/>
            <a:ext cx="10039350" cy="2457353"/>
            <a:chOff x="1028700" y="2704872"/>
            <a:chExt cx="10039350" cy="2457353"/>
          </a:xfrm>
        </p:grpSpPr>
        <p:sp>
          <p:nvSpPr>
            <p:cNvPr id="682" name="Google Shape;682;g178f6f15b43_0_182"/>
            <p:cNvSpPr txBox="1"/>
            <p:nvPr/>
          </p:nvSpPr>
          <p:spPr>
            <a:xfrm>
              <a:off x="9277350" y="4500425"/>
              <a:ext cx="1790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Sebelum</a:t>
              </a:r>
              <a:endPara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3" name="Google Shape;683;g178f6f15b43_0_182"/>
            <p:cNvPicPr preferRelativeResize="0"/>
            <p:nvPr/>
          </p:nvPicPr>
          <p:blipFill rotWithShape="1">
            <a:blip r:embed="rId3">
              <a:alphaModFix/>
            </a:blip>
            <a:srcRect l="6613" t="31079" r="50410" b="47360"/>
            <a:stretch/>
          </p:blipFill>
          <p:spPr>
            <a:xfrm>
              <a:off x="1028700" y="2704872"/>
              <a:ext cx="8285531" cy="2336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Google Shape;684;g178f6f15b43_0_182"/>
            <p:cNvSpPr/>
            <p:nvPr/>
          </p:nvSpPr>
          <p:spPr>
            <a:xfrm>
              <a:off x="1028700" y="4183850"/>
              <a:ext cx="3981600" cy="685800"/>
            </a:xfrm>
            <a:prstGeom prst="rect">
              <a:avLst/>
            </a:prstGeom>
            <a:noFill/>
            <a:ln w="9525" cap="flat" cmpd="sng">
              <a:solidFill>
                <a:srgbClr val="FF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g178f6f15b43_0_182"/>
          <p:cNvGrpSpPr/>
          <p:nvPr/>
        </p:nvGrpSpPr>
        <p:grpSpPr>
          <a:xfrm>
            <a:off x="1028700" y="5461150"/>
            <a:ext cx="10039350" cy="2057125"/>
            <a:chOff x="1028700" y="5461150"/>
            <a:chExt cx="10039350" cy="2057125"/>
          </a:xfrm>
        </p:grpSpPr>
        <p:sp>
          <p:nvSpPr>
            <p:cNvPr id="686" name="Google Shape;686;g178f6f15b43_0_182"/>
            <p:cNvSpPr txBox="1"/>
            <p:nvPr/>
          </p:nvSpPr>
          <p:spPr>
            <a:xfrm>
              <a:off x="9277350" y="6856475"/>
              <a:ext cx="1790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Sesudah</a:t>
              </a:r>
              <a:endPara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7" name="Google Shape;687;g178f6f15b43_0_182"/>
            <p:cNvPicPr preferRelativeResize="0"/>
            <p:nvPr/>
          </p:nvPicPr>
          <p:blipFill rotWithShape="1">
            <a:blip r:embed="rId4">
              <a:alphaModFix/>
            </a:blip>
            <a:srcRect l="7166" t="57377" r="47927" b="24980"/>
            <a:stretch/>
          </p:blipFill>
          <p:spPr>
            <a:xfrm>
              <a:off x="1028700" y="5461150"/>
              <a:ext cx="8285524" cy="1879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g178f6f15b43_0_182"/>
            <p:cNvSpPr/>
            <p:nvPr/>
          </p:nvSpPr>
          <p:spPr>
            <a:xfrm>
              <a:off x="1028700" y="6457950"/>
              <a:ext cx="3981600" cy="685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8b6b268ddf_8_0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694" name="Google Shape;694;g18b6b268ddf_8_0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695" name="Google Shape;695;g18b6b268ddf_8_0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696" name="Google Shape;696;g18b6b268ddf_8_0"/>
          <p:cNvSpPr txBox="1"/>
          <p:nvPr/>
        </p:nvSpPr>
        <p:spPr>
          <a:xfrm>
            <a:off x="1028700" y="1028700"/>
            <a:ext cx="108246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g18b6b268ddf_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2808988"/>
            <a:ext cx="8453349" cy="646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18b6b268ddf_8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1750" y="2981798"/>
            <a:ext cx="8541249" cy="611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g18b6b268ddf_8_0"/>
          <p:cNvCxnSpPr/>
          <p:nvPr/>
        </p:nvCxnSpPr>
        <p:spPr>
          <a:xfrm rot="10800000" flipH="1">
            <a:off x="554750" y="8449425"/>
            <a:ext cx="986400" cy="14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78f6f15b43_0_223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705" name="Google Shape;705;g178f6f15b43_0_223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706" name="Google Shape;706;g178f6f15b43_0_223"/>
          <p:cNvSpPr txBox="1"/>
          <p:nvPr/>
        </p:nvSpPr>
        <p:spPr>
          <a:xfrm>
            <a:off x="1028700" y="962025"/>
            <a:ext cx="870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Feature Importance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g178f6f15b43_0_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5275" y="2554575"/>
            <a:ext cx="8782625" cy="42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178f6f15b43_0_223"/>
          <p:cNvSpPr txBox="1"/>
          <p:nvPr/>
        </p:nvSpPr>
        <p:spPr>
          <a:xfrm>
            <a:off x="1399750" y="8138125"/>
            <a:ext cx="161448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 Feature terpenting, adalah:</a:t>
            </a:r>
            <a:endParaRPr sz="2100" b="1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Tenure, std_Tenure, Complain, </a:t>
            </a:r>
            <a:r>
              <a:rPr lang="en-US" sz="21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NumberofAddress, </a:t>
            </a:r>
            <a:r>
              <a:rPr lang="en-US" sz="21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MaritalStatus_Married, </a:t>
            </a:r>
            <a:r>
              <a:rPr lang="en-US" sz="21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PreferedOrderCat_Laptop &amp; Accesory, SatisfactionScore, PreferedLoginDevice_MobilePhone, NumberofDeviceRegistered_normalisasi</a:t>
            </a:r>
            <a:endParaRPr sz="21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9" name="Google Shape;709;g178f6f15b43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" y="2477813"/>
            <a:ext cx="9067800" cy="5331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78f6f15b43_0_248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715" name="Google Shape;715;g178f6f15b43_0_248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716" name="Google Shape;716;g178f6f15b43_0_248"/>
          <p:cNvSpPr txBox="1"/>
          <p:nvPr/>
        </p:nvSpPr>
        <p:spPr>
          <a:xfrm>
            <a:off x="1028700" y="962025"/>
            <a:ext cx="870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Business Insight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Google Shape;717;g178f6f15b43_0_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0" y="2151414"/>
            <a:ext cx="7667625" cy="343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" name="Google Shape;718;g178f6f15b43_0_248"/>
          <p:cNvGrpSpPr/>
          <p:nvPr/>
        </p:nvGrpSpPr>
        <p:grpSpPr>
          <a:xfrm>
            <a:off x="10697605" y="5886463"/>
            <a:ext cx="6702929" cy="3258381"/>
            <a:chOff x="9848850" y="2530075"/>
            <a:chExt cx="6405092" cy="3136074"/>
          </a:xfrm>
        </p:grpSpPr>
        <p:pic>
          <p:nvPicPr>
            <p:cNvPr id="719" name="Google Shape;719;g178f6f15b43_0_248"/>
            <p:cNvPicPr preferRelativeResize="0"/>
            <p:nvPr/>
          </p:nvPicPr>
          <p:blipFill rotWithShape="1">
            <a:blip r:embed="rId4">
              <a:alphaModFix/>
            </a:blip>
            <a:srcRect l="6576" t="45754" r="64503" b="29057"/>
            <a:stretch/>
          </p:blipFill>
          <p:spPr>
            <a:xfrm>
              <a:off x="9848850" y="2530075"/>
              <a:ext cx="6405092" cy="3136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g178f6f15b43_0_248"/>
            <p:cNvSpPr/>
            <p:nvPr/>
          </p:nvSpPr>
          <p:spPr>
            <a:xfrm>
              <a:off x="10763250" y="4305300"/>
              <a:ext cx="4019700" cy="8382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21" name="Google Shape;721;g178f6f15b43_0_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9563" y="5822450"/>
            <a:ext cx="7124999" cy="44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178f6f15b43_0_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97551" y="2151425"/>
            <a:ext cx="6702904" cy="37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78f6f15b43_0_262"/>
          <p:cNvSpPr/>
          <p:nvPr/>
        </p:nvSpPr>
        <p:spPr>
          <a:xfrm rot="10800000">
            <a:off x="10533884" y="-4156422"/>
            <a:ext cx="9830836" cy="6231636"/>
          </a:xfrm>
          <a:custGeom>
            <a:avLst/>
            <a:gdLst/>
            <a:ahLst/>
            <a:cxnLst/>
            <a:rect l="l" t="t" r="r" b="b"/>
            <a:pathLst>
              <a:path w="8474859" h="5372100" extrusionOk="0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728" name="Google Shape;728;g178f6f15b43_0_262"/>
          <p:cNvSpPr/>
          <p:nvPr/>
        </p:nvSpPr>
        <p:spPr>
          <a:xfrm>
            <a:off x="9959443" y="-865713"/>
            <a:ext cx="2698166" cy="2336864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729" name="Google Shape;729;g178f6f15b43_0_262"/>
          <p:cNvSpPr txBox="1"/>
          <p:nvPr/>
        </p:nvSpPr>
        <p:spPr>
          <a:xfrm>
            <a:off x="1028700" y="962025"/>
            <a:ext cx="870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Business Insight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178f6f15b43_0_262"/>
          <p:cNvSpPr txBox="1"/>
          <p:nvPr/>
        </p:nvSpPr>
        <p:spPr>
          <a:xfrm>
            <a:off x="1123950" y="2075225"/>
            <a:ext cx="15525900" cy="620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Kesimpulan: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"/>
              <a:buChar char="●"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Insight 1: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"/>
              <a:buChar char="○"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Pelanggan dengan </a:t>
            </a:r>
            <a:r>
              <a:rPr lang="en-US" sz="3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masa berlangganan</a:t>
            </a: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pendek </a:t>
            </a: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memiliki potensi churn yang jauh lebih tinggi daripada pelanggan dengan </a:t>
            </a:r>
            <a:r>
              <a:rPr lang="en-US" sz="3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masa berlangganan lebih lama (&gt; 2 bulan)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"/>
              <a:buChar char="○"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Rekomendasi: Memberikan promosi kepada nasabah </a:t>
            </a:r>
            <a:r>
              <a:rPr lang="en-US" sz="3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baru</a:t>
            </a: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"/>
              <a:buChar char="●"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Insight 2: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"/>
              <a:buChar char="○"/>
            </a:pPr>
            <a:r>
              <a:rPr lang="en-US" sz="30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Persentase churn kategori mobile phone (27.4%)</a:t>
            </a:r>
            <a:endParaRPr sz="3000">
              <a:solidFill>
                <a:srgbClr val="21212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"/>
              <a:buChar char="○"/>
            </a:pPr>
            <a:r>
              <a:rPr lang="en-US" sz="30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Rekomendasi: Memberikan promo pembelian dan penawaran harga yang kompetitif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"/>
              <a:buChar char="●"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Insight 3: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"/>
              <a:buChar char="○"/>
            </a:pPr>
            <a:r>
              <a:rPr lang="en-US" sz="30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Persentase churn karena keluhan pelanggan (31,67%) 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"/>
              <a:buChar char="○"/>
            </a:pPr>
            <a:r>
              <a:rPr lang="en-US" sz="30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Rekomendasi: Memberikan layanan yang lebih baik.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6"/>
          <p:cNvSpPr/>
          <p:nvPr/>
        </p:nvSpPr>
        <p:spPr>
          <a:xfrm>
            <a:off x="14151770" y="4201140"/>
            <a:ext cx="7027514" cy="608586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736" name="Google Shape;736;p16"/>
          <p:cNvSpPr/>
          <p:nvPr/>
        </p:nvSpPr>
        <p:spPr>
          <a:xfrm>
            <a:off x="9859850" y="563974"/>
            <a:ext cx="4961246" cy="429646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737" name="Google Shape;737;p16"/>
          <p:cNvSpPr/>
          <p:nvPr/>
        </p:nvSpPr>
        <p:spPr>
          <a:xfrm>
            <a:off x="10345997" y="2120110"/>
            <a:ext cx="7611546" cy="6591255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9725"/>
            </a:stretch>
          </a:blipFill>
          <a:ln>
            <a:noFill/>
          </a:ln>
        </p:spPr>
      </p:sp>
      <p:grpSp>
        <p:nvGrpSpPr>
          <p:cNvPr id="738" name="Google Shape;738;p16"/>
          <p:cNvGrpSpPr/>
          <p:nvPr/>
        </p:nvGrpSpPr>
        <p:grpSpPr>
          <a:xfrm>
            <a:off x="1028700" y="2864597"/>
            <a:ext cx="9527476" cy="4557806"/>
            <a:chOff x="0" y="0"/>
            <a:chExt cx="12703302" cy="6077075"/>
          </a:xfrm>
        </p:grpSpPr>
        <p:sp>
          <p:nvSpPr>
            <p:cNvPr id="739" name="Google Shape;739;p16"/>
            <p:cNvSpPr txBox="1"/>
            <p:nvPr/>
          </p:nvSpPr>
          <p:spPr>
            <a:xfrm>
              <a:off x="0" y="0"/>
              <a:ext cx="12703302" cy="17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499"/>
                <a:buFont typeface="Arial"/>
                <a:buNone/>
              </a:pPr>
              <a:r>
                <a:rPr lang="en-US" sz="8499" b="0" i="0" u="none" strike="noStrike" cap="non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6"/>
            <p:cNvSpPr txBox="1"/>
            <p:nvPr/>
          </p:nvSpPr>
          <p:spPr>
            <a:xfrm>
              <a:off x="0" y="1930524"/>
              <a:ext cx="11380548" cy="414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Repository 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https://github.com/DonnyPS/Churn-Prediction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marR="0" lvl="0" indent="0" algn="l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Untuk file README, dapat merupakan summary insight yang telah didapatkan dari EDA.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742" name="Google Shape;742;p16"/>
            <p:cNvSpPr txBox="1"/>
            <p:nvPr/>
          </p:nvSpPr>
          <p:spPr>
            <a:xfrm>
              <a:off x="1293956" y="104415"/>
              <a:ext cx="432316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Rakamin Academy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3" name="Google Shape;743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905010" cy="781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4" name="Google Shape;744;p16"/>
          <p:cNvSpPr txBox="1"/>
          <p:nvPr/>
        </p:nvSpPr>
        <p:spPr>
          <a:xfrm>
            <a:off x="973838" y="7705725"/>
            <a:ext cx="95823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File .ipynb dapat diakses melalui: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https://colab.research.google.com/drive/1r6UqYiVd5avub1fATDM2ImC4Dqo9pdMU?usp=sharing#scrollTo=VmUmBdNV-SeC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7"/>
          <p:cNvSpPr/>
          <p:nvPr/>
        </p:nvSpPr>
        <p:spPr>
          <a:xfrm rot="10800000">
            <a:off x="11798163" y="5803579"/>
            <a:ext cx="7388722" cy="6398668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750" name="Google Shape;750;p17"/>
          <p:cNvSpPr/>
          <p:nvPr/>
        </p:nvSpPr>
        <p:spPr>
          <a:xfrm rot="10800000">
            <a:off x="14388041" y="430705"/>
            <a:ext cx="5276948" cy="456986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751" name="Google Shape;751;p17"/>
          <p:cNvSpPr/>
          <p:nvPr/>
        </p:nvSpPr>
        <p:spPr>
          <a:xfrm>
            <a:off x="8839887" y="1698135"/>
            <a:ext cx="7957376" cy="6890729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3236" r="-6726"/>
            </a:stretch>
          </a:blipFill>
          <a:ln>
            <a:noFill/>
          </a:ln>
        </p:spPr>
      </p:sp>
      <p:sp>
        <p:nvSpPr>
          <p:cNvPr id="752" name="Google Shape;752;p17"/>
          <p:cNvSpPr txBox="1"/>
          <p:nvPr/>
        </p:nvSpPr>
        <p:spPr>
          <a:xfrm>
            <a:off x="758267" y="3857625"/>
            <a:ext cx="8686873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Terima kasih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7"/>
          <p:cNvSpPr/>
          <p:nvPr/>
        </p:nvSpPr>
        <p:spPr>
          <a:xfrm rot="10800000">
            <a:off x="6647119" y="7356773"/>
            <a:ext cx="3801687" cy="3292279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754" name="Google Shape;754;p17"/>
          <p:cNvSpPr txBox="1"/>
          <p:nvPr/>
        </p:nvSpPr>
        <p:spPr>
          <a:xfrm>
            <a:off x="1028700" y="5067300"/>
            <a:ext cx="10202605" cy="62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lang="en-US" sz="35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Group 4: MOD (Mother of Dataset)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88c9127fa_0_1951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186" name="Google Shape;186;g1888c9127fa_0_1951"/>
          <p:cNvSpPr txBox="1"/>
          <p:nvPr/>
        </p:nvSpPr>
        <p:spPr>
          <a:xfrm>
            <a:off x="521925" y="1409700"/>
            <a:ext cx="103242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9"/>
              <a:buFont typeface="Arial"/>
              <a:buNone/>
            </a:pPr>
            <a:r>
              <a:rPr lang="en-US" sz="7999" i="0" u="none" strike="noStrike" cap="non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Problem Statement</a:t>
            </a:r>
            <a:endParaRPr sz="9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" name="Google Shape;187;g1888c9127fa_0_1951"/>
          <p:cNvSpPr txBox="1"/>
          <p:nvPr/>
        </p:nvSpPr>
        <p:spPr>
          <a:xfrm>
            <a:off x="8477450" y="2997400"/>
            <a:ext cx="95433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1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212121"/>
                </a:solidFill>
                <a:highlight>
                  <a:schemeClr val="lt1"/>
                </a:highlight>
              </a:rPr>
              <a:t>Perusahaan ingin memprediksi churn rate dan  mempertahankan konsumen agar tetap setia membeli barang (melakukan transaksi).</a:t>
            </a:r>
            <a:endParaRPr sz="28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pic>
        <p:nvPicPr>
          <p:cNvPr id="188" name="Google Shape;188;g1888c9127fa_0_1951" title="Points scored"/>
          <p:cNvPicPr preferRelativeResize="0"/>
          <p:nvPr/>
        </p:nvPicPr>
        <p:blipFill rotWithShape="1">
          <a:blip r:embed="rId3">
            <a:alphaModFix/>
          </a:blip>
          <a:srcRect r="25043"/>
          <a:stretch/>
        </p:blipFill>
        <p:spPr>
          <a:xfrm>
            <a:off x="350700" y="3090750"/>
            <a:ext cx="7581900" cy="62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888c9127fa_0_1951"/>
          <p:cNvSpPr txBox="1"/>
          <p:nvPr/>
        </p:nvSpPr>
        <p:spPr>
          <a:xfrm>
            <a:off x="8477450" y="5870300"/>
            <a:ext cx="103242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9"/>
              <a:buFont typeface="Arial"/>
              <a:buNone/>
            </a:pPr>
            <a:r>
              <a:rPr lang="en-US" sz="7999">
                <a:latin typeface="Comfortaa Medium"/>
                <a:ea typeface="Comfortaa Medium"/>
                <a:cs typeface="Comfortaa Medium"/>
                <a:sym typeface="Comfortaa Medium"/>
              </a:rPr>
              <a:t>Goal</a:t>
            </a:r>
            <a:endParaRPr sz="9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Google Shape;190;g1888c9127fa_0_1951"/>
          <p:cNvSpPr txBox="1"/>
          <p:nvPr/>
        </p:nvSpPr>
        <p:spPr>
          <a:xfrm>
            <a:off x="8580275" y="7197575"/>
            <a:ext cx="97077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2800">
                <a:solidFill>
                  <a:srgbClr val="212121"/>
                </a:solidFill>
                <a:highlight>
                  <a:schemeClr val="lt1"/>
                </a:highlight>
              </a:rPr>
              <a:t>Perusahaan perlu melakukan prediksi pelanggan yang berpotensi churn, sehingga dapat menentukan strategi yang tepat untuk meningkatkan loyalitas.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4420fa6f2_0_848"/>
          <p:cNvSpPr/>
          <p:nvPr/>
        </p:nvSpPr>
        <p:spPr>
          <a:xfrm>
            <a:off x="13314639" y="-973378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196" name="Google Shape;196;g184420fa6f2_0_848"/>
          <p:cNvSpPr txBox="1"/>
          <p:nvPr/>
        </p:nvSpPr>
        <p:spPr>
          <a:xfrm>
            <a:off x="613175" y="4180938"/>
            <a:ext cx="7143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99"/>
              <a:buFont typeface="Arial"/>
              <a:buNone/>
            </a:pPr>
            <a:r>
              <a:rPr lang="en-US" sz="7599" i="0" u="none" strike="noStrike" cap="non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Objective</a:t>
            </a:r>
            <a:endParaRPr sz="5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7" name="Google Shape;197;g184420fa6f2_0_848"/>
          <p:cNvSpPr txBox="1"/>
          <p:nvPr/>
        </p:nvSpPr>
        <p:spPr>
          <a:xfrm>
            <a:off x="613175" y="1340575"/>
            <a:ext cx="10324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99"/>
              <a:buFont typeface="Arial"/>
              <a:buNone/>
            </a:pPr>
            <a:r>
              <a:rPr lang="en-US" sz="7599" i="0" u="none" strike="noStrike" cap="non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Business Metric</a:t>
            </a:r>
            <a:endParaRPr sz="5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8" name="Google Shape;198;g184420fa6f2_0_848"/>
          <p:cNvSpPr txBox="1"/>
          <p:nvPr/>
        </p:nvSpPr>
        <p:spPr>
          <a:xfrm>
            <a:off x="1088975" y="2724175"/>
            <a:ext cx="148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Metrik yang digunakan adalah Customer Churn Rate.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84420fa6f2_0_848"/>
          <p:cNvSpPr txBox="1"/>
          <p:nvPr/>
        </p:nvSpPr>
        <p:spPr>
          <a:xfrm>
            <a:off x="1189800" y="5602050"/>
            <a:ext cx="154428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Arial"/>
              <a:buChar char="●"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Menentukan faktor yang membuat pelanggan churn.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Arial"/>
              <a:buChar char="●"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Membangun model machine learning untuk melakukan prediksi pelanggan yang churn.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Arial"/>
              <a:buChar char="●"/>
            </a:pPr>
            <a:r>
              <a:rPr lang="en-US" sz="30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Memberikan rekomendasi bisnis </a:t>
            </a:r>
            <a:r>
              <a:rPr lang="en-US" sz="3000">
                <a:solidFill>
                  <a:srgbClr val="212121"/>
                </a:solidFill>
                <a:highlight>
                  <a:srgbClr val="FFFFFF"/>
                </a:highlight>
              </a:rPr>
              <a:t>pada perusahaan terkait hasil analisa churn rate.</a:t>
            </a:r>
            <a:endParaRPr sz="30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a9f785dcd_0_0"/>
          <p:cNvSpPr txBox="1"/>
          <p:nvPr/>
        </p:nvSpPr>
        <p:spPr>
          <a:xfrm>
            <a:off x="1389655" y="5527925"/>
            <a:ext cx="1476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8a9f785dcd_0_0"/>
          <p:cNvSpPr/>
          <p:nvPr/>
        </p:nvSpPr>
        <p:spPr>
          <a:xfrm>
            <a:off x="-3563094" y="6077994"/>
            <a:ext cx="6379593" cy="5524757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206" name="Google Shape;206;g18a9f785dcd_0_0"/>
          <p:cNvSpPr/>
          <p:nvPr/>
        </p:nvSpPr>
        <p:spPr>
          <a:xfrm>
            <a:off x="1671665" y="7004492"/>
            <a:ext cx="3031438" cy="2625239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207" name="Google Shape;207;g18a9f785dcd_0_0"/>
          <p:cNvSpPr/>
          <p:nvPr/>
        </p:nvSpPr>
        <p:spPr>
          <a:xfrm>
            <a:off x="4053492" y="8956750"/>
            <a:ext cx="2144629" cy="1857259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208" name="Google Shape;208;g18a9f785dcd_0_0"/>
          <p:cNvSpPr txBox="1"/>
          <p:nvPr/>
        </p:nvSpPr>
        <p:spPr>
          <a:xfrm>
            <a:off x="584950" y="1191050"/>
            <a:ext cx="12874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7200" b="1">
                <a:solidFill>
                  <a:srgbClr val="A4E473"/>
                </a:solidFill>
                <a:latin typeface="Comfortaa"/>
                <a:ea typeface="Comfortaa"/>
                <a:cs typeface="Comfortaa"/>
                <a:sym typeface="Comfortaa"/>
              </a:rPr>
              <a:t>Exploratory Data Analysis</a:t>
            </a:r>
            <a:endParaRPr sz="7200" b="1" i="0" u="none" strike="noStrike" cap="none">
              <a:solidFill>
                <a:srgbClr val="A4E47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09" name="Google Shape;209;g18a9f785dcd_0_0"/>
          <p:cNvCxnSpPr/>
          <p:nvPr/>
        </p:nvCxnSpPr>
        <p:spPr>
          <a:xfrm>
            <a:off x="584957" y="2380058"/>
            <a:ext cx="10086300" cy="0"/>
          </a:xfrm>
          <a:prstGeom prst="straightConnector1">
            <a:avLst/>
          </a:prstGeom>
          <a:noFill/>
          <a:ln w="38100" cap="rnd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g18a9f785dcd_0_0"/>
          <p:cNvSpPr/>
          <p:nvPr/>
        </p:nvSpPr>
        <p:spPr>
          <a:xfrm>
            <a:off x="142696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211" name="Google Shape;211;g18a9f785dcd_0_0"/>
          <p:cNvSpPr/>
          <p:nvPr/>
        </p:nvSpPr>
        <p:spPr>
          <a:xfrm>
            <a:off x="4514625" y="450282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 w="9525" cap="flat" cmpd="sng">
            <a:solidFill>
              <a:srgbClr val="A4E4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12" name="Google Shape;212;g18a9f785dcd_0_0"/>
          <p:cNvGrpSpPr/>
          <p:nvPr/>
        </p:nvGrpSpPr>
        <p:grpSpPr>
          <a:xfrm>
            <a:off x="1806150" y="3920900"/>
            <a:ext cx="3156600" cy="2605150"/>
            <a:chOff x="369675" y="1960450"/>
            <a:chExt cx="1578300" cy="1302575"/>
          </a:xfrm>
        </p:grpSpPr>
        <p:sp>
          <p:nvSpPr>
            <p:cNvPr id="213" name="Google Shape;213;g18a9f785dcd_0_0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4" name="Google Shape;214;g18a9f785dcd_0_0"/>
            <p:cNvSpPr txBox="1"/>
            <p:nvPr/>
          </p:nvSpPr>
          <p:spPr>
            <a:xfrm>
              <a:off x="369675" y="2816625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Descriptive Statistics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15" name="Google Shape;215;g18a9f785dcd_0_0"/>
          <p:cNvGrpSpPr/>
          <p:nvPr/>
        </p:nvGrpSpPr>
        <p:grpSpPr>
          <a:xfrm>
            <a:off x="5296225" y="3920900"/>
            <a:ext cx="3074400" cy="2605150"/>
            <a:chOff x="2114712" y="1960450"/>
            <a:chExt cx="1537200" cy="1302575"/>
          </a:xfrm>
        </p:grpSpPr>
        <p:sp>
          <p:nvSpPr>
            <p:cNvPr id="216" name="Google Shape;216;g18a9f785dcd_0_0"/>
            <p:cNvSpPr/>
            <p:nvPr/>
          </p:nvSpPr>
          <p:spPr>
            <a:xfrm>
              <a:off x="2586168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7" name="Google Shape;217;g18a9f785dcd_0_0"/>
            <p:cNvSpPr txBox="1"/>
            <p:nvPr/>
          </p:nvSpPr>
          <p:spPr>
            <a:xfrm>
              <a:off x="2114712" y="28166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Univariate Analysis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18" name="Google Shape;218;g18a9f785dcd_0_0"/>
          <p:cNvGrpSpPr/>
          <p:nvPr/>
        </p:nvGrpSpPr>
        <p:grpSpPr>
          <a:xfrm>
            <a:off x="8704100" y="3920900"/>
            <a:ext cx="3074400" cy="2605150"/>
            <a:chOff x="3818650" y="1960450"/>
            <a:chExt cx="1537200" cy="1302575"/>
          </a:xfrm>
        </p:grpSpPr>
        <p:sp>
          <p:nvSpPr>
            <p:cNvPr id="219" name="Google Shape;219;g18a9f785dcd_0_0"/>
            <p:cNvSpPr/>
            <p:nvPr/>
          </p:nvSpPr>
          <p:spPr>
            <a:xfrm>
              <a:off x="4290102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0" name="Google Shape;220;g18a9f785dcd_0_0"/>
            <p:cNvSpPr txBox="1"/>
            <p:nvPr/>
          </p:nvSpPr>
          <p:spPr>
            <a:xfrm>
              <a:off x="3818650" y="28166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Multivariate Analysis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21" name="Google Shape;221;g18a9f785dcd_0_0"/>
          <p:cNvGrpSpPr/>
          <p:nvPr/>
        </p:nvGrpSpPr>
        <p:grpSpPr>
          <a:xfrm>
            <a:off x="12122575" y="3920900"/>
            <a:ext cx="3074400" cy="2605150"/>
            <a:chOff x="5527887" y="1960450"/>
            <a:chExt cx="1537200" cy="1302575"/>
          </a:xfrm>
        </p:grpSpPr>
        <p:sp>
          <p:nvSpPr>
            <p:cNvPr id="222" name="Google Shape;222;g18a9f785dcd_0_0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E4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3" name="Google Shape;223;g18a9f785dcd_0_0"/>
            <p:cNvSpPr txBox="1"/>
            <p:nvPr/>
          </p:nvSpPr>
          <p:spPr>
            <a:xfrm>
              <a:off x="5527887" y="28166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Descriptive Analytics</a:t>
              </a:r>
              <a:endParaRPr sz="2400" b="1">
                <a:solidFill>
                  <a:srgbClr val="93C47D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224" name="Google Shape;224;g18a9f785dcd_0_0"/>
          <p:cNvSpPr/>
          <p:nvPr/>
        </p:nvSpPr>
        <p:spPr>
          <a:xfrm>
            <a:off x="7943075" y="450282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g18a9f785dcd_0_0"/>
          <p:cNvSpPr/>
          <p:nvPr/>
        </p:nvSpPr>
        <p:spPr>
          <a:xfrm>
            <a:off x="11434975" y="4502825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00A18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4420fa6f2_0_215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231" name="Google Shape;231;g184420fa6f2_0_215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232" name="Google Shape;232;g184420fa6f2_0_215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pic>
        <p:nvPicPr>
          <p:cNvPr id="233" name="Google Shape;233;g184420fa6f2_0_215"/>
          <p:cNvPicPr preferRelativeResize="0"/>
          <p:nvPr/>
        </p:nvPicPr>
        <p:blipFill rotWithShape="1">
          <a:blip r:embed="rId3">
            <a:alphaModFix/>
          </a:blip>
          <a:srcRect l="6471" t="31031" b="26557"/>
          <a:stretch/>
        </p:blipFill>
        <p:spPr>
          <a:xfrm>
            <a:off x="1028700" y="2154680"/>
            <a:ext cx="17058502" cy="434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84420fa6f2_0_215"/>
          <p:cNvPicPr preferRelativeResize="0"/>
          <p:nvPr/>
        </p:nvPicPr>
        <p:blipFill rotWithShape="1">
          <a:blip r:embed="rId4">
            <a:alphaModFix/>
          </a:blip>
          <a:srcRect l="7101" t="39410" r="1972" b="26698"/>
          <a:stretch/>
        </p:blipFill>
        <p:spPr>
          <a:xfrm>
            <a:off x="1114483" y="6503678"/>
            <a:ext cx="16886936" cy="353883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84420fa6f2_0_215"/>
          <p:cNvSpPr txBox="1"/>
          <p:nvPr/>
        </p:nvSpPr>
        <p:spPr>
          <a:xfrm>
            <a:off x="1028700" y="876300"/>
            <a:ext cx="7143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9"/>
              <a:buFont typeface="Arial"/>
              <a:buNone/>
            </a:pPr>
            <a:r>
              <a:rPr lang="en-US" sz="7999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 Overview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84420fa6f2_0_215"/>
          <p:cNvSpPr txBox="1"/>
          <p:nvPr/>
        </p:nvSpPr>
        <p:spPr>
          <a:xfrm>
            <a:off x="213568" y="3875154"/>
            <a:ext cx="8151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Left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84420fa6f2_0_215"/>
          <p:cNvSpPr txBox="1"/>
          <p:nvPr/>
        </p:nvSpPr>
        <p:spPr>
          <a:xfrm>
            <a:off x="276300" y="7412675"/>
            <a:ext cx="815100" cy="14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84420fa6f2_0_226"/>
          <p:cNvSpPr txBox="1"/>
          <p:nvPr/>
        </p:nvSpPr>
        <p:spPr>
          <a:xfrm>
            <a:off x="1028700" y="2571575"/>
            <a:ext cx="8762400" cy="6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427" marR="0" lvl="1" indent="-273263" algn="l" rtl="0">
              <a:lnSpc>
                <a:spcPct val="1660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4"/>
              <a:buFont typeface="Arial"/>
              <a:buChar char="•"/>
            </a:pP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Dataset memiliki </a:t>
            </a:r>
            <a:r>
              <a:rPr lang="en-US" sz="2654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20 kolom</a:t>
            </a: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dan </a:t>
            </a:r>
            <a:r>
              <a:rPr lang="en-US" sz="2654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5630 baris.</a:t>
            </a:r>
            <a:endParaRPr sz="1700" b="0" i="0" u="none" strike="noStrike" cap="none">
              <a:solidFill>
                <a:srgbClr val="FF060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427" marR="0" lvl="1" indent="-273263" algn="l" rtl="0">
              <a:lnSpc>
                <a:spcPct val="1660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4"/>
              <a:buFont typeface="Arial"/>
              <a:buChar char="•"/>
            </a:pP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Tipe data pada </a:t>
            </a:r>
            <a:r>
              <a:rPr lang="en-US" sz="2654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dataset tidak ada anomali</a:t>
            </a: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427" marR="0" lvl="1" indent="-273263" algn="l" rtl="0">
              <a:lnSpc>
                <a:spcPct val="1660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4"/>
              <a:buFont typeface="Arial"/>
              <a:buChar char="•"/>
            </a:pP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Pada dataset untuk </a:t>
            </a:r>
            <a:r>
              <a:rPr lang="en-US" sz="2654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variabel kategori tidak ada masalah.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427" marR="0" lvl="1" indent="-273263" algn="l" rtl="0">
              <a:lnSpc>
                <a:spcPct val="1660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4"/>
              <a:buFont typeface="Arial"/>
              <a:buChar char="•"/>
            </a:pP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Terdapat </a:t>
            </a:r>
            <a:r>
              <a:rPr lang="en-US" sz="2654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7 kolom yang mempunyai nilai data null</a:t>
            </a: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yaitu: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857" marR="0" lvl="2" indent="-338952" algn="l" rtl="0">
              <a:lnSpc>
                <a:spcPct val="1660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4"/>
              <a:buFont typeface="Arial"/>
              <a:buChar char="•"/>
            </a:pP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Tenure</a:t>
            </a:r>
            <a:r>
              <a:rPr lang="en-US" sz="2654">
                <a:latin typeface="Fira Sans Light"/>
                <a:ea typeface="Fira Sans Light"/>
                <a:cs typeface="Fira Sans Light"/>
                <a:sym typeface="Fira Sans Light"/>
              </a:rPr>
              <a:t>, </a:t>
            </a: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WarehouseToHome</a:t>
            </a:r>
            <a:r>
              <a:rPr lang="en-US" sz="2654">
                <a:latin typeface="Fira Sans Light"/>
                <a:ea typeface="Fira Sans Light"/>
                <a:cs typeface="Fira Sans Light"/>
                <a:sym typeface="Fira Sans Light"/>
              </a:rPr>
              <a:t>,</a:t>
            </a:r>
            <a:r>
              <a:rPr lang="en-US" sz="1700"/>
              <a:t> </a:t>
            </a: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HourSpendOnApp</a:t>
            </a:r>
            <a:r>
              <a:rPr lang="en-US" sz="2654">
                <a:latin typeface="Fira Sans Light"/>
                <a:ea typeface="Fira Sans Light"/>
                <a:cs typeface="Fira Sans Light"/>
                <a:sym typeface="Fira Sans Light"/>
              </a:rPr>
              <a:t>,</a:t>
            </a:r>
            <a:r>
              <a:rPr lang="en-US" sz="1700"/>
              <a:t> </a:t>
            </a: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OrderAmountHikeFromlastYear</a:t>
            </a:r>
            <a:r>
              <a:rPr lang="en-US" sz="2654">
                <a:latin typeface="Fira Sans Light"/>
                <a:ea typeface="Fira Sans Light"/>
                <a:cs typeface="Fira Sans Light"/>
                <a:sym typeface="Fira Sans Light"/>
              </a:rPr>
              <a:t>,</a:t>
            </a:r>
            <a:r>
              <a:rPr lang="en-US" sz="1700"/>
              <a:t> </a:t>
            </a: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CouponUsed</a:t>
            </a:r>
            <a:r>
              <a:rPr lang="en-US" sz="2654">
                <a:latin typeface="Fira Sans Light"/>
                <a:ea typeface="Fira Sans Light"/>
                <a:cs typeface="Fira Sans Light"/>
                <a:sym typeface="Fira Sans Light"/>
              </a:rPr>
              <a:t>,</a:t>
            </a:r>
            <a:r>
              <a:rPr lang="en-US" sz="1700"/>
              <a:t> </a:t>
            </a: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OrderCount</a:t>
            </a:r>
            <a:r>
              <a:rPr lang="en-US" sz="2654">
                <a:latin typeface="Fira Sans Light"/>
                <a:ea typeface="Fira Sans Light"/>
                <a:cs typeface="Fira Sans Light"/>
                <a:sym typeface="Fira Sans Light"/>
              </a:rPr>
              <a:t>,</a:t>
            </a:r>
            <a:r>
              <a:rPr lang="en-US" sz="1700"/>
              <a:t> </a:t>
            </a:r>
            <a:r>
              <a:rPr lang="en-US" sz="2654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DaySinceLastOrder.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60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4"/>
              <a:buFont typeface="Arial"/>
              <a:buNone/>
            </a:pPr>
            <a:endParaRPr sz="2354" b="0" i="0" u="none" strike="noStrike" cap="none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43" name="Google Shape;243;g184420fa6f2_0_226"/>
          <p:cNvSpPr/>
          <p:nvPr/>
        </p:nvSpPr>
        <p:spPr>
          <a:xfrm>
            <a:off x="1104900" y="2661969"/>
            <a:ext cx="380061" cy="329134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244" name="Google Shape;244;g184420fa6f2_0_226"/>
          <p:cNvSpPr/>
          <p:nvPr/>
        </p:nvSpPr>
        <p:spPr>
          <a:xfrm>
            <a:off x="16799111" y="2687862"/>
            <a:ext cx="2977143" cy="2578220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245" name="Google Shape;245;g184420fa6f2_0_226"/>
          <p:cNvSpPr/>
          <p:nvPr/>
        </p:nvSpPr>
        <p:spPr>
          <a:xfrm>
            <a:off x="13660090" y="-135282"/>
            <a:ext cx="4198767" cy="3636152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246" name="Google Shape;246;g184420fa6f2_0_226"/>
          <p:cNvSpPr/>
          <p:nvPr/>
        </p:nvSpPr>
        <p:spPr>
          <a:xfrm>
            <a:off x="13243939" y="-956153"/>
            <a:ext cx="2479444" cy="2147211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  <a:ln>
            <a:noFill/>
          </a:ln>
        </p:spPr>
      </p:sp>
      <p:sp>
        <p:nvSpPr>
          <p:cNvPr id="247" name="Google Shape;247;g184420fa6f2_0_226"/>
          <p:cNvSpPr/>
          <p:nvPr/>
        </p:nvSpPr>
        <p:spPr>
          <a:xfrm>
            <a:off x="1104900" y="3336229"/>
            <a:ext cx="380061" cy="329134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248" name="Google Shape;248;g184420fa6f2_0_226"/>
          <p:cNvSpPr/>
          <p:nvPr/>
        </p:nvSpPr>
        <p:spPr>
          <a:xfrm>
            <a:off x="1104900" y="3934578"/>
            <a:ext cx="380061" cy="329134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sp>
        <p:nvSpPr>
          <p:cNvPr id="249" name="Google Shape;249;g184420fa6f2_0_226"/>
          <p:cNvSpPr/>
          <p:nvPr/>
        </p:nvSpPr>
        <p:spPr>
          <a:xfrm>
            <a:off x="1104900" y="5295900"/>
            <a:ext cx="380061" cy="329134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</p:sp>
      <p:pic>
        <p:nvPicPr>
          <p:cNvPr id="250" name="Google Shape;250;g184420fa6f2_0_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1958" y="4503687"/>
            <a:ext cx="6484640" cy="458484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84420fa6f2_0_226"/>
          <p:cNvSpPr txBox="1"/>
          <p:nvPr/>
        </p:nvSpPr>
        <p:spPr>
          <a:xfrm>
            <a:off x="1028700" y="1028700"/>
            <a:ext cx="108246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Descriptive Statistics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</Words>
  <Application>Microsoft Office PowerPoint</Application>
  <PresentationFormat>Custom</PresentationFormat>
  <Paragraphs>201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Lexend</vt:lpstr>
      <vt:lpstr>Comfortaa Medium</vt:lpstr>
      <vt:lpstr>Fira Sans Light</vt:lpstr>
      <vt:lpstr>Fira Sans Medium</vt:lpstr>
      <vt:lpstr>Calibri</vt:lpstr>
      <vt:lpstr>Comfortaa</vt:lpstr>
      <vt:lpstr>Fira Sans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Donny P S</cp:lastModifiedBy>
  <cp:revision>2</cp:revision>
  <dcterms:created xsi:type="dcterms:W3CDTF">2006-08-16T00:00:00Z</dcterms:created>
  <dcterms:modified xsi:type="dcterms:W3CDTF">2022-11-12T10:54:17Z</dcterms:modified>
</cp:coreProperties>
</file>